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8"/>
  </p:notesMasterIdLst>
  <p:sldIdLst>
    <p:sldId id="262" r:id="rId2"/>
    <p:sldId id="291" r:id="rId3"/>
    <p:sldId id="292" r:id="rId4"/>
    <p:sldId id="293" r:id="rId5"/>
    <p:sldId id="294" r:id="rId6"/>
    <p:sldId id="295" r:id="rId7"/>
    <p:sldId id="296" r:id="rId8"/>
    <p:sldId id="297" r:id="rId9"/>
    <p:sldId id="298" r:id="rId10"/>
    <p:sldId id="299"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Lst>
  <p:sldSz cx="12192000" cy="6858000"/>
  <p:notesSz cx="6858000" cy="9144000"/>
  <p:embeddedFontLst>
    <p:embeddedFont>
      <p:font typeface="Century Gothic" panose="020B0502020202020204" pitchFamily="34"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Old Standard TT" panose="020B0604020202020204" charset="0"/>
      <p:regular r:id="rId37"/>
      <p:bold r:id="rId38"/>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1032"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wal Abbasi" userId="204d2a36f0ecac39" providerId="LiveId" clId="{15CD20FA-5817-439E-AA01-A36CA5CD51AB}"/>
    <pc:docChg chg="delSld">
      <pc:chgData name="Rawal Abbasi" userId="204d2a36f0ecac39" providerId="LiveId" clId="{15CD20FA-5817-439E-AA01-A36CA5CD51AB}" dt="2024-02-14T05:41:04.124" v="0" actId="47"/>
      <pc:docMkLst>
        <pc:docMk/>
      </pc:docMkLst>
      <pc:sldChg chg="del">
        <pc:chgData name="Rawal Abbasi" userId="204d2a36f0ecac39" providerId="LiveId" clId="{15CD20FA-5817-439E-AA01-A36CA5CD51AB}" dt="2024-02-14T05:41:04.124" v="0" actId="47"/>
        <pc:sldMkLst>
          <pc:docMk/>
          <pc:sldMk cId="0" sldId="256"/>
        </pc:sldMkLst>
      </pc:sldChg>
      <pc:sldMasterChg chg="delSldLayout">
        <pc:chgData name="Rawal Abbasi" userId="204d2a36f0ecac39" providerId="LiveId" clId="{15CD20FA-5817-439E-AA01-A36CA5CD51AB}" dt="2024-02-14T05:41:04.124" v="0" actId="47"/>
        <pc:sldMasterMkLst>
          <pc:docMk/>
          <pc:sldMasterMk cId="0" sldId="2147483660"/>
        </pc:sldMasterMkLst>
        <pc:sldLayoutChg chg="del">
          <pc:chgData name="Rawal Abbasi" userId="204d2a36f0ecac39" providerId="LiveId" clId="{15CD20FA-5817-439E-AA01-A36CA5CD51AB}" dt="2024-02-14T05:41:04.124" v="0" actId="47"/>
          <pc:sldLayoutMkLst>
            <pc:docMk/>
            <pc:sldMasterMk cId="0" sldId="2147483660"/>
            <pc:sldLayoutMk cId="0" sldId="214748364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698343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3509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96ACE9B-2738-4F57-9961-763ACAA1845A}" type="slidenum">
              <a:rPr lang="en-US" smtClean="0"/>
              <a:pPr/>
              <a:t>11</a:t>
            </a:fld>
            <a:endParaRPr lang="en-US"/>
          </a:p>
        </p:txBody>
      </p:sp>
    </p:spTree>
    <p:extLst>
      <p:ext uri="{BB962C8B-B14F-4D97-AF65-F5344CB8AC3E}">
        <p14:creationId xmlns:p14="http://schemas.microsoft.com/office/powerpoint/2010/main" val="2171081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6727600"/>
            <a:ext cx="12192000" cy="1305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title"/>
          </p:nvPr>
        </p:nvSpPr>
        <p:spPr>
          <a:xfrm>
            <a:off x="415600" y="593367"/>
            <a:ext cx="11360700" cy="817500"/>
          </a:xfrm>
          <a:prstGeom prst="rect">
            <a:avLst/>
          </a:prstGeom>
        </p:spPr>
        <p:txBody>
          <a:bodyPr spcFirstLastPara="1" wrap="square" lIns="121900" tIns="121900" rIns="121900" bIns="121900"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6" name="Google Shape;26;p4"/>
          <p:cNvSpPr txBox="1">
            <a:spLocks noGrp="1"/>
          </p:cNvSpPr>
          <p:nvPr>
            <p:ph type="body" idx="1"/>
          </p:nvPr>
        </p:nvSpPr>
        <p:spPr>
          <a:xfrm>
            <a:off x="415600" y="1562133"/>
            <a:ext cx="11360700" cy="45297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27" name="Google Shape;27;p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74320" y="6307672"/>
            <a:ext cx="2743200" cy="274320"/>
          </a:xfrm>
          <a:prstGeom prst="rect">
            <a:avLst/>
          </a:prstGeom>
        </p:spPr>
        <p:txBody>
          <a:bodyPr/>
          <a:lstStyle/>
          <a:p>
            <a:fld id="{4BCB7F27-5DF7-4045-99F5-64BE04AA9A2F}" type="datetimeFigureOut">
              <a:rPr lang="en-US" smtClean="0"/>
              <a:pPr/>
              <a:t>2/14/2024</a:t>
            </a:fld>
            <a:endParaRPr lang="en-US"/>
          </a:p>
        </p:txBody>
      </p:sp>
      <p:sp>
        <p:nvSpPr>
          <p:cNvPr id="8" name="Footer Placeholder 7"/>
          <p:cNvSpPr>
            <a:spLocks noGrp="1"/>
          </p:cNvSpPr>
          <p:nvPr>
            <p:ph type="ftr" sz="quarter" idx="11"/>
          </p:nvPr>
        </p:nvSpPr>
        <p:spPr>
          <a:xfrm>
            <a:off x="3489960" y="6307672"/>
            <a:ext cx="5212080" cy="274320"/>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B4FB8CE4-E7CB-4E29-ADE6-330147D9A29A}" type="slidenum">
              <a:rPr lang="en-US" smtClean="0"/>
              <a:pPr/>
              <a:t>‹#›</a:t>
            </a:fld>
            <a:endParaRPr lang="en-US"/>
          </a:p>
        </p:txBody>
      </p:sp>
    </p:spTree>
    <p:extLst>
      <p:ext uri="{BB962C8B-B14F-4D97-AF65-F5344CB8AC3E}">
        <p14:creationId xmlns:p14="http://schemas.microsoft.com/office/powerpoint/2010/main" val="876433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txBox="1">
            <a:spLocks noGrp="1"/>
          </p:cNvSpPr>
          <p:nvPr>
            <p:ph type="title"/>
          </p:nvPr>
        </p:nvSpPr>
        <p:spPr>
          <a:xfrm>
            <a:off x="415600" y="593367"/>
            <a:ext cx="11360700" cy="817500"/>
          </a:xfrm>
          <a:prstGeom prst="rect">
            <a:avLst/>
          </a:prstGeom>
        </p:spPr>
        <p:txBody>
          <a:bodyPr spcFirstLastPara="1" wrap="square" lIns="121900" tIns="121900" rIns="121900" bIns="121900"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0" name="Google Shape;30;p5"/>
          <p:cNvSpPr txBox="1">
            <a:spLocks noGrp="1"/>
          </p:cNvSpPr>
          <p:nvPr>
            <p:ph type="body" idx="1"/>
          </p:nvPr>
        </p:nvSpPr>
        <p:spPr>
          <a:xfrm>
            <a:off x="415600" y="1562233"/>
            <a:ext cx="5333100" cy="45297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5"/>
          <p:cNvSpPr txBox="1">
            <a:spLocks noGrp="1"/>
          </p:cNvSpPr>
          <p:nvPr>
            <p:ph type="body" idx="2"/>
          </p:nvPr>
        </p:nvSpPr>
        <p:spPr>
          <a:xfrm>
            <a:off x="6443200" y="1562233"/>
            <a:ext cx="5333100" cy="45297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2" name="Google Shape;32;p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15600" y="593367"/>
            <a:ext cx="11360700" cy="817500"/>
          </a:xfrm>
          <a:prstGeom prst="rect">
            <a:avLst/>
          </a:prstGeom>
        </p:spPr>
        <p:txBody>
          <a:bodyPr spcFirstLastPara="1" wrap="square" lIns="121900" tIns="121900" rIns="121900" bIns="121900"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5" name="Google Shape;35;p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8" name="Google Shape;38;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9" name="Google Shape;39;p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653667" y="701800"/>
            <a:ext cx="7472100" cy="5454300"/>
          </a:xfrm>
          <a:prstGeom prst="rect">
            <a:avLst/>
          </a:prstGeom>
        </p:spPr>
        <p:txBody>
          <a:bodyPr spcFirstLastPara="1" wrap="square" lIns="121900" tIns="121900" rIns="121900" bIns="121900" anchor="ctr" anchorCtr="0">
            <a:normAutofit/>
          </a:bodyPr>
          <a:lstStyle>
            <a:lvl1pPr lvl="0">
              <a:spcBef>
                <a:spcPts val="0"/>
              </a:spcBef>
              <a:spcAft>
                <a:spcPts val="0"/>
              </a:spcAft>
              <a:buClr>
                <a:schemeClr val="accent1"/>
              </a:buClr>
              <a:buSzPts val="7200"/>
              <a:buNone/>
              <a:defRPr sz="7200">
                <a:solidFill>
                  <a:schemeClr val="accent1"/>
                </a:solidFill>
              </a:defRPr>
            </a:lvl1pPr>
            <a:lvl2pPr lvl="1">
              <a:spcBef>
                <a:spcPts val="0"/>
              </a:spcBef>
              <a:spcAft>
                <a:spcPts val="0"/>
              </a:spcAft>
              <a:buClr>
                <a:schemeClr val="accent1"/>
              </a:buClr>
              <a:buSzPts val="7200"/>
              <a:buNone/>
              <a:defRPr sz="7200">
                <a:solidFill>
                  <a:schemeClr val="accent1"/>
                </a:solidFill>
              </a:defRPr>
            </a:lvl2pPr>
            <a:lvl3pPr lvl="2">
              <a:spcBef>
                <a:spcPts val="0"/>
              </a:spcBef>
              <a:spcAft>
                <a:spcPts val="0"/>
              </a:spcAft>
              <a:buClr>
                <a:schemeClr val="accent1"/>
              </a:buClr>
              <a:buSzPts val="7200"/>
              <a:buNone/>
              <a:defRPr sz="7200">
                <a:solidFill>
                  <a:schemeClr val="accent1"/>
                </a:solidFill>
              </a:defRPr>
            </a:lvl3pPr>
            <a:lvl4pPr lvl="3">
              <a:spcBef>
                <a:spcPts val="0"/>
              </a:spcBef>
              <a:spcAft>
                <a:spcPts val="0"/>
              </a:spcAft>
              <a:buClr>
                <a:schemeClr val="accent1"/>
              </a:buClr>
              <a:buSzPts val="7200"/>
              <a:buNone/>
              <a:defRPr sz="7200">
                <a:solidFill>
                  <a:schemeClr val="accent1"/>
                </a:solidFill>
              </a:defRPr>
            </a:lvl4pPr>
            <a:lvl5pPr lvl="4">
              <a:spcBef>
                <a:spcPts val="0"/>
              </a:spcBef>
              <a:spcAft>
                <a:spcPts val="0"/>
              </a:spcAft>
              <a:buClr>
                <a:schemeClr val="accent1"/>
              </a:buClr>
              <a:buSzPts val="7200"/>
              <a:buNone/>
              <a:defRPr sz="7200">
                <a:solidFill>
                  <a:schemeClr val="accent1"/>
                </a:solidFill>
              </a:defRPr>
            </a:lvl5pPr>
            <a:lvl6pPr lvl="5">
              <a:spcBef>
                <a:spcPts val="0"/>
              </a:spcBef>
              <a:spcAft>
                <a:spcPts val="0"/>
              </a:spcAft>
              <a:buClr>
                <a:schemeClr val="accent1"/>
              </a:buClr>
              <a:buSzPts val="7200"/>
              <a:buNone/>
              <a:defRPr sz="7200">
                <a:solidFill>
                  <a:schemeClr val="accent1"/>
                </a:solidFill>
              </a:defRPr>
            </a:lvl6pPr>
            <a:lvl7pPr lvl="6">
              <a:spcBef>
                <a:spcPts val="0"/>
              </a:spcBef>
              <a:spcAft>
                <a:spcPts val="0"/>
              </a:spcAft>
              <a:buClr>
                <a:schemeClr val="accent1"/>
              </a:buClr>
              <a:buSzPts val="7200"/>
              <a:buNone/>
              <a:defRPr sz="7200">
                <a:solidFill>
                  <a:schemeClr val="accent1"/>
                </a:solidFill>
              </a:defRPr>
            </a:lvl7pPr>
            <a:lvl8pPr lvl="7">
              <a:spcBef>
                <a:spcPts val="0"/>
              </a:spcBef>
              <a:spcAft>
                <a:spcPts val="0"/>
              </a:spcAft>
              <a:buClr>
                <a:schemeClr val="accent1"/>
              </a:buClr>
              <a:buSzPts val="7200"/>
              <a:buNone/>
              <a:defRPr sz="7200">
                <a:solidFill>
                  <a:schemeClr val="accent1"/>
                </a:solidFill>
              </a:defRPr>
            </a:lvl8pPr>
            <a:lvl9pPr lvl="8">
              <a:spcBef>
                <a:spcPts val="0"/>
              </a:spcBef>
              <a:spcAft>
                <a:spcPts val="0"/>
              </a:spcAft>
              <a:buClr>
                <a:schemeClr val="accent1"/>
              </a:buClr>
              <a:buSzPts val="7200"/>
              <a:buNone/>
              <a:defRPr sz="7200">
                <a:solidFill>
                  <a:schemeClr val="accent1"/>
                </a:solidFill>
              </a:defRPr>
            </a:lvl9pPr>
          </a:lstStyle>
          <a:p>
            <a:endParaRPr/>
          </a:p>
        </p:txBody>
      </p:sp>
      <p:sp>
        <p:nvSpPr>
          <p:cNvPr id="42" name="Google Shape;42;p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
        <p:cNvGrpSpPr/>
        <p:nvPr/>
      </p:nvGrpSpPr>
      <p:grpSpPr>
        <a:xfrm>
          <a:off x="0" y="0"/>
          <a:ext cx="0" cy="0"/>
          <a:chOff x="0" y="0"/>
          <a:chExt cx="0" cy="0"/>
        </a:xfrm>
      </p:grpSpPr>
      <p:sp>
        <p:nvSpPr>
          <p:cNvPr id="44" name="Google Shape;44;p9"/>
          <p:cNvSpPr/>
          <p:nvPr/>
        </p:nvSpPr>
        <p:spPr>
          <a:xfrm>
            <a:off x="6096000" y="-33"/>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45" name="Google Shape;45;p9"/>
          <p:cNvCxnSpPr/>
          <p:nvPr/>
        </p:nvCxnSpPr>
        <p:spPr>
          <a:xfrm>
            <a:off x="6706233" y="5994000"/>
            <a:ext cx="915300" cy="0"/>
          </a:xfrm>
          <a:prstGeom prst="straightConnector1">
            <a:avLst/>
          </a:prstGeom>
          <a:noFill/>
          <a:ln w="19050" cap="flat" cmpd="sng">
            <a:solidFill>
              <a:schemeClr val="lt2"/>
            </a:solidFill>
            <a:prstDash val="solid"/>
            <a:round/>
            <a:headEnd type="none" w="sm" len="sm"/>
            <a:tailEnd type="none" w="sm" len="sm"/>
          </a:ln>
        </p:spPr>
      </p:cxnSp>
      <p:sp>
        <p:nvSpPr>
          <p:cNvPr id="46" name="Google Shape;46;p9"/>
          <p:cNvSpPr txBox="1">
            <a:spLocks noGrp="1"/>
          </p:cNvSpPr>
          <p:nvPr>
            <p:ph type="title"/>
          </p:nvPr>
        </p:nvSpPr>
        <p:spPr>
          <a:xfrm>
            <a:off x="354000" y="1843133"/>
            <a:ext cx="5393700" cy="1777500"/>
          </a:xfrm>
          <a:prstGeom prst="rect">
            <a:avLst/>
          </a:prstGeom>
        </p:spPr>
        <p:txBody>
          <a:bodyPr spcFirstLastPara="1" wrap="square" lIns="121900" tIns="121900" rIns="121900" bIns="121900" anchor="b" anchorCtr="0">
            <a:normAutofit/>
          </a:bodyPr>
          <a:lstStyle>
            <a:lvl1pPr lvl="0" algn="ctr">
              <a:spcBef>
                <a:spcPts val="0"/>
              </a:spcBef>
              <a:spcAft>
                <a:spcPts val="0"/>
              </a:spcAft>
              <a:buClr>
                <a:schemeClr val="lt2"/>
              </a:buClr>
              <a:buSzPts val="5600"/>
              <a:buNone/>
              <a:defRPr sz="5600">
                <a:solidFill>
                  <a:schemeClr val="lt2"/>
                </a:solidFill>
              </a:defRPr>
            </a:lvl1pPr>
            <a:lvl2pPr lvl="1" algn="ctr">
              <a:spcBef>
                <a:spcPts val="0"/>
              </a:spcBef>
              <a:spcAft>
                <a:spcPts val="0"/>
              </a:spcAft>
              <a:buClr>
                <a:schemeClr val="lt2"/>
              </a:buClr>
              <a:buSzPts val="5600"/>
              <a:buNone/>
              <a:defRPr sz="5600">
                <a:solidFill>
                  <a:schemeClr val="lt2"/>
                </a:solidFill>
              </a:defRPr>
            </a:lvl2pPr>
            <a:lvl3pPr lvl="2" algn="ctr">
              <a:spcBef>
                <a:spcPts val="0"/>
              </a:spcBef>
              <a:spcAft>
                <a:spcPts val="0"/>
              </a:spcAft>
              <a:buClr>
                <a:schemeClr val="lt2"/>
              </a:buClr>
              <a:buSzPts val="5600"/>
              <a:buNone/>
              <a:defRPr sz="5600">
                <a:solidFill>
                  <a:schemeClr val="lt2"/>
                </a:solidFill>
              </a:defRPr>
            </a:lvl3pPr>
            <a:lvl4pPr lvl="3" algn="ctr">
              <a:spcBef>
                <a:spcPts val="0"/>
              </a:spcBef>
              <a:spcAft>
                <a:spcPts val="0"/>
              </a:spcAft>
              <a:buClr>
                <a:schemeClr val="lt2"/>
              </a:buClr>
              <a:buSzPts val="5600"/>
              <a:buNone/>
              <a:defRPr sz="5600">
                <a:solidFill>
                  <a:schemeClr val="lt2"/>
                </a:solidFill>
              </a:defRPr>
            </a:lvl4pPr>
            <a:lvl5pPr lvl="4" algn="ctr">
              <a:spcBef>
                <a:spcPts val="0"/>
              </a:spcBef>
              <a:spcAft>
                <a:spcPts val="0"/>
              </a:spcAft>
              <a:buClr>
                <a:schemeClr val="lt2"/>
              </a:buClr>
              <a:buSzPts val="5600"/>
              <a:buNone/>
              <a:defRPr sz="5600">
                <a:solidFill>
                  <a:schemeClr val="lt2"/>
                </a:solidFill>
              </a:defRPr>
            </a:lvl5pPr>
            <a:lvl6pPr lvl="5" algn="ctr">
              <a:spcBef>
                <a:spcPts val="0"/>
              </a:spcBef>
              <a:spcAft>
                <a:spcPts val="0"/>
              </a:spcAft>
              <a:buClr>
                <a:schemeClr val="lt2"/>
              </a:buClr>
              <a:buSzPts val="5600"/>
              <a:buNone/>
              <a:defRPr sz="5600">
                <a:solidFill>
                  <a:schemeClr val="lt2"/>
                </a:solidFill>
              </a:defRPr>
            </a:lvl6pPr>
            <a:lvl7pPr lvl="6" algn="ctr">
              <a:spcBef>
                <a:spcPts val="0"/>
              </a:spcBef>
              <a:spcAft>
                <a:spcPts val="0"/>
              </a:spcAft>
              <a:buClr>
                <a:schemeClr val="lt2"/>
              </a:buClr>
              <a:buSzPts val="5600"/>
              <a:buNone/>
              <a:defRPr sz="5600">
                <a:solidFill>
                  <a:schemeClr val="lt2"/>
                </a:solidFill>
              </a:defRPr>
            </a:lvl7pPr>
            <a:lvl8pPr lvl="7" algn="ctr">
              <a:spcBef>
                <a:spcPts val="0"/>
              </a:spcBef>
              <a:spcAft>
                <a:spcPts val="0"/>
              </a:spcAft>
              <a:buClr>
                <a:schemeClr val="lt2"/>
              </a:buClr>
              <a:buSzPts val="5600"/>
              <a:buNone/>
              <a:defRPr sz="5600">
                <a:solidFill>
                  <a:schemeClr val="lt2"/>
                </a:solidFill>
              </a:defRPr>
            </a:lvl8pPr>
            <a:lvl9pPr lvl="8" algn="ctr">
              <a:spcBef>
                <a:spcPts val="0"/>
              </a:spcBef>
              <a:spcAft>
                <a:spcPts val="0"/>
              </a:spcAft>
              <a:buClr>
                <a:schemeClr val="lt2"/>
              </a:buClr>
              <a:buSzPts val="5600"/>
              <a:buNone/>
              <a:defRPr sz="5600">
                <a:solidFill>
                  <a:schemeClr val="lt2"/>
                </a:solidFill>
              </a:defRPr>
            </a:lvl9pPr>
          </a:lstStyle>
          <a:p>
            <a:endParaRPr/>
          </a:p>
        </p:txBody>
      </p:sp>
      <p:sp>
        <p:nvSpPr>
          <p:cNvPr id="47" name="Google Shape;47;p9"/>
          <p:cNvSpPr txBox="1">
            <a:spLocks noGrp="1"/>
          </p:cNvSpPr>
          <p:nvPr>
            <p:ph type="subTitle" idx="1"/>
          </p:nvPr>
        </p:nvSpPr>
        <p:spPr>
          <a:xfrm>
            <a:off x="354000" y="3692001"/>
            <a:ext cx="5393700" cy="17940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8" name="Google Shape;48;p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Clr>
                <a:schemeClr val="accent1"/>
              </a:buClr>
              <a:buSzPts val="2400"/>
              <a:buChar char="●"/>
              <a:defRPr>
                <a:solidFill>
                  <a:schemeClr val="accent1"/>
                </a:solidFill>
              </a:defRPr>
            </a:lvl1pPr>
            <a:lvl2pPr marL="914400" lvl="1" indent="-349250">
              <a:spcBef>
                <a:spcPts val="0"/>
              </a:spcBef>
              <a:spcAft>
                <a:spcPts val="0"/>
              </a:spcAft>
              <a:buClr>
                <a:schemeClr val="accent1"/>
              </a:buClr>
              <a:buSzPts val="1900"/>
              <a:buChar char="○"/>
              <a:defRPr>
                <a:solidFill>
                  <a:schemeClr val="accent1"/>
                </a:solidFill>
              </a:defRPr>
            </a:lvl2pPr>
            <a:lvl3pPr marL="1371600" lvl="2" indent="-349250">
              <a:spcBef>
                <a:spcPts val="0"/>
              </a:spcBef>
              <a:spcAft>
                <a:spcPts val="0"/>
              </a:spcAft>
              <a:buClr>
                <a:schemeClr val="accent1"/>
              </a:buClr>
              <a:buSzPts val="1900"/>
              <a:buChar char="■"/>
              <a:defRPr>
                <a:solidFill>
                  <a:schemeClr val="accent1"/>
                </a:solidFill>
              </a:defRPr>
            </a:lvl3pPr>
            <a:lvl4pPr marL="1828800" lvl="3" indent="-349250">
              <a:spcBef>
                <a:spcPts val="0"/>
              </a:spcBef>
              <a:spcAft>
                <a:spcPts val="0"/>
              </a:spcAft>
              <a:buClr>
                <a:schemeClr val="accent1"/>
              </a:buClr>
              <a:buSzPts val="1900"/>
              <a:buChar char="●"/>
              <a:defRPr>
                <a:solidFill>
                  <a:schemeClr val="accent1"/>
                </a:solidFill>
              </a:defRPr>
            </a:lvl4pPr>
            <a:lvl5pPr marL="2286000" lvl="4" indent="-349250">
              <a:spcBef>
                <a:spcPts val="0"/>
              </a:spcBef>
              <a:spcAft>
                <a:spcPts val="0"/>
              </a:spcAft>
              <a:buClr>
                <a:schemeClr val="accent1"/>
              </a:buClr>
              <a:buSzPts val="1900"/>
              <a:buChar char="○"/>
              <a:defRPr>
                <a:solidFill>
                  <a:schemeClr val="accent1"/>
                </a:solidFill>
              </a:defRPr>
            </a:lvl5pPr>
            <a:lvl6pPr marL="2743200" lvl="5" indent="-349250">
              <a:spcBef>
                <a:spcPts val="0"/>
              </a:spcBef>
              <a:spcAft>
                <a:spcPts val="0"/>
              </a:spcAft>
              <a:buClr>
                <a:schemeClr val="accent1"/>
              </a:buClr>
              <a:buSzPts val="1900"/>
              <a:buChar char="■"/>
              <a:defRPr>
                <a:solidFill>
                  <a:schemeClr val="accent1"/>
                </a:solidFill>
              </a:defRPr>
            </a:lvl6pPr>
            <a:lvl7pPr marL="3200400" lvl="6" indent="-349250">
              <a:spcBef>
                <a:spcPts val="0"/>
              </a:spcBef>
              <a:spcAft>
                <a:spcPts val="0"/>
              </a:spcAft>
              <a:buClr>
                <a:schemeClr val="accent1"/>
              </a:buClr>
              <a:buSzPts val="1900"/>
              <a:buChar char="●"/>
              <a:defRPr>
                <a:solidFill>
                  <a:schemeClr val="accent1"/>
                </a:solidFill>
              </a:defRPr>
            </a:lvl7pPr>
            <a:lvl8pPr marL="3657600" lvl="7" indent="-349250">
              <a:spcBef>
                <a:spcPts val="0"/>
              </a:spcBef>
              <a:spcAft>
                <a:spcPts val="0"/>
              </a:spcAft>
              <a:buClr>
                <a:schemeClr val="accent1"/>
              </a:buClr>
              <a:buSzPts val="1900"/>
              <a:buChar char="○"/>
              <a:defRPr>
                <a:solidFill>
                  <a:schemeClr val="accent1"/>
                </a:solidFill>
              </a:defRPr>
            </a:lvl8pPr>
            <a:lvl9pPr marL="4114800" lvl="8" indent="-349250">
              <a:spcBef>
                <a:spcPts val="0"/>
              </a:spcBef>
              <a:spcAft>
                <a:spcPts val="0"/>
              </a:spcAft>
              <a:buClr>
                <a:schemeClr val="accent1"/>
              </a:buClr>
              <a:buSzPts val="1900"/>
              <a:buChar char="■"/>
              <a:defRPr>
                <a:solidFill>
                  <a:schemeClr val="accent1"/>
                </a:solidFill>
              </a:defRPr>
            </a:lvl9pPr>
          </a:lstStyle>
          <a:p>
            <a:endParaRPr/>
          </a:p>
        </p:txBody>
      </p:sp>
      <p:sp>
        <p:nvSpPr>
          <p:cNvPr id="49" name="Google Shape;49;p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52" name="Google Shape;52;p1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
        <p:cNvGrpSpPr/>
        <p:nvPr/>
      </p:nvGrpSpPr>
      <p:grpSpPr>
        <a:xfrm>
          <a:off x="0" y="0"/>
          <a:ext cx="0" cy="0"/>
          <a:chOff x="0" y="0"/>
          <a:chExt cx="0" cy="0"/>
        </a:xfrm>
      </p:grpSpPr>
      <p:sp>
        <p:nvSpPr>
          <p:cNvPr id="54" name="Google Shape;54;p11"/>
          <p:cNvSpPr txBox="1">
            <a:spLocks noGrp="1"/>
          </p:cNvSpPr>
          <p:nvPr>
            <p:ph type="title" hasCustomPrompt="1"/>
          </p:nvPr>
        </p:nvSpPr>
        <p:spPr>
          <a:xfrm>
            <a:off x="415600" y="1386200"/>
            <a:ext cx="11360700" cy="28083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8700"/>
              <a:buNone/>
              <a:defRPr sz="18700" b="1"/>
            </a:lvl1pPr>
            <a:lvl2pPr lvl="1" algn="ctr">
              <a:spcBef>
                <a:spcPts val="0"/>
              </a:spcBef>
              <a:spcAft>
                <a:spcPts val="0"/>
              </a:spcAft>
              <a:buSzPts val="18700"/>
              <a:buNone/>
              <a:defRPr sz="18700" b="1"/>
            </a:lvl2pPr>
            <a:lvl3pPr lvl="2" algn="ctr">
              <a:spcBef>
                <a:spcPts val="0"/>
              </a:spcBef>
              <a:spcAft>
                <a:spcPts val="0"/>
              </a:spcAft>
              <a:buSzPts val="18700"/>
              <a:buNone/>
              <a:defRPr sz="18700" b="1"/>
            </a:lvl3pPr>
            <a:lvl4pPr lvl="3" algn="ctr">
              <a:spcBef>
                <a:spcPts val="0"/>
              </a:spcBef>
              <a:spcAft>
                <a:spcPts val="0"/>
              </a:spcAft>
              <a:buSzPts val="18700"/>
              <a:buNone/>
              <a:defRPr sz="18700" b="1"/>
            </a:lvl4pPr>
            <a:lvl5pPr lvl="4" algn="ctr">
              <a:spcBef>
                <a:spcPts val="0"/>
              </a:spcBef>
              <a:spcAft>
                <a:spcPts val="0"/>
              </a:spcAft>
              <a:buSzPts val="18700"/>
              <a:buNone/>
              <a:defRPr sz="18700" b="1"/>
            </a:lvl5pPr>
            <a:lvl6pPr lvl="5" algn="ctr">
              <a:spcBef>
                <a:spcPts val="0"/>
              </a:spcBef>
              <a:spcAft>
                <a:spcPts val="0"/>
              </a:spcAft>
              <a:buSzPts val="18700"/>
              <a:buNone/>
              <a:defRPr sz="18700" b="1"/>
            </a:lvl6pPr>
            <a:lvl7pPr lvl="6" algn="ctr">
              <a:spcBef>
                <a:spcPts val="0"/>
              </a:spcBef>
              <a:spcAft>
                <a:spcPts val="0"/>
              </a:spcAft>
              <a:buSzPts val="18700"/>
              <a:buNone/>
              <a:defRPr sz="18700" b="1"/>
            </a:lvl7pPr>
            <a:lvl8pPr lvl="7" algn="ctr">
              <a:spcBef>
                <a:spcPts val="0"/>
              </a:spcBef>
              <a:spcAft>
                <a:spcPts val="0"/>
              </a:spcAft>
              <a:buSzPts val="18700"/>
              <a:buNone/>
              <a:defRPr sz="18700" b="1"/>
            </a:lvl8pPr>
            <a:lvl9pPr lvl="8" algn="ctr">
              <a:spcBef>
                <a:spcPts val="0"/>
              </a:spcBef>
              <a:spcAft>
                <a:spcPts val="0"/>
              </a:spcAft>
              <a:buSzPts val="18700"/>
              <a:buNone/>
              <a:defRPr sz="18700" b="1"/>
            </a:lvl9pPr>
          </a:lstStyle>
          <a:p>
            <a:r>
              <a:t>xx%</a:t>
            </a:r>
          </a:p>
        </p:txBody>
      </p:sp>
      <p:sp>
        <p:nvSpPr>
          <p:cNvPr id="55" name="Google Shape;55;p11"/>
          <p:cNvSpPr txBox="1">
            <a:spLocks noGrp="1"/>
          </p:cNvSpPr>
          <p:nvPr>
            <p:ph type="body" idx="1"/>
          </p:nvPr>
        </p:nvSpPr>
        <p:spPr>
          <a:xfrm>
            <a:off x="415600" y="43045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56" name="Google Shape;56;p1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817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9pPr>
          </a:lstStyle>
          <a:p>
            <a:endParaRPr/>
          </a:p>
        </p:txBody>
      </p:sp>
      <p:sp>
        <p:nvSpPr>
          <p:cNvPr id="11" name="Google Shape;11;p1"/>
          <p:cNvSpPr txBox="1">
            <a:spLocks noGrp="1"/>
          </p:cNvSpPr>
          <p:nvPr>
            <p:ph type="body" idx="1"/>
          </p:nvPr>
        </p:nvSpPr>
        <p:spPr>
          <a:xfrm>
            <a:off x="415600" y="1562133"/>
            <a:ext cx="11360700" cy="45297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1"/>
              </a:buClr>
              <a:buSzPts val="2400"/>
              <a:buFont typeface="Old Standard TT"/>
              <a:buChar char="●"/>
              <a:defRPr sz="2400">
                <a:solidFill>
                  <a:schemeClr val="dk1"/>
                </a:solidFill>
                <a:latin typeface="Old Standard TT"/>
                <a:ea typeface="Old Standard TT"/>
                <a:cs typeface="Old Standard TT"/>
                <a:sym typeface="Old Standard TT"/>
              </a:defRPr>
            </a:lvl1pPr>
            <a:lvl2pPr marL="914400" lvl="1"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2pPr>
            <a:lvl3pPr marL="1371600" lvl="2"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3pPr>
            <a:lvl4pPr marL="1828800" lvl="3"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4pPr>
            <a:lvl5pPr marL="2286000" lvl="4"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5pPr>
            <a:lvl6pPr marL="2743200" lvl="5"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6pPr>
            <a:lvl7pPr marL="3200400" lvl="6"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7pPr>
            <a:lvl8pPr marL="3657600" lvl="7"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8pPr>
            <a:lvl9pPr marL="4114800" lvl="8" indent="-349250">
              <a:lnSpc>
                <a:spcPct val="115000"/>
              </a:lnSpc>
              <a:spcBef>
                <a:spcPts val="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9pPr>
          </a:lstStyle>
          <a:p>
            <a:endParaRPr/>
          </a:p>
        </p:txBody>
      </p:sp>
      <p:sp>
        <p:nvSpPr>
          <p:cNvPr id="12" name="Google Shape;12;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1"/>
                </a:solidFill>
                <a:latin typeface="Old Standard TT"/>
                <a:ea typeface="Old Standard TT"/>
                <a:cs typeface="Old Standard TT"/>
                <a:sym typeface="Old Standard TT"/>
              </a:defRPr>
            </a:lvl1pPr>
            <a:lvl2pPr lvl="1" algn="r">
              <a:buNone/>
              <a:defRPr sz="1300">
                <a:solidFill>
                  <a:schemeClr val="dk1"/>
                </a:solidFill>
                <a:latin typeface="Old Standard TT"/>
                <a:ea typeface="Old Standard TT"/>
                <a:cs typeface="Old Standard TT"/>
                <a:sym typeface="Old Standard TT"/>
              </a:defRPr>
            </a:lvl2pPr>
            <a:lvl3pPr lvl="2" algn="r">
              <a:buNone/>
              <a:defRPr sz="1300">
                <a:solidFill>
                  <a:schemeClr val="dk1"/>
                </a:solidFill>
                <a:latin typeface="Old Standard TT"/>
                <a:ea typeface="Old Standard TT"/>
                <a:cs typeface="Old Standard TT"/>
                <a:sym typeface="Old Standard TT"/>
              </a:defRPr>
            </a:lvl3pPr>
            <a:lvl4pPr lvl="3" algn="r">
              <a:buNone/>
              <a:defRPr sz="1300">
                <a:solidFill>
                  <a:schemeClr val="dk1"/>
                </a:solidFill>
                <a:latin typeface="Old Standard TT"/>
                <a:ea typeface="Old Standard TT"/>
                <a:cs typeface="Old Standard TT"/>
                <a:sym typeface="Old Standard TT"/>
              </a:defRPr>
            </a:lvl4pPr>
            <a:lvl5pPr lvl="4" algn="r">
              <a:buNone/>
              <a:defRPr sz="1300">
                <a:solidFill>
                  <a:schemeClr val="dk1"/>
                </a:solidFill>
                <a:latin typeface="Old Standard TT"/>
                <a:ea typeface="Old Standard TT"/>
                <a:cs typeface="Old Standard TT"/>
                <a:sym typeface="Old Standard TT"/>
              </a:defRPr>
            </a:lvl5pPr>
            <a:lvl6pPr lvl="5" algn="r">
              <a:buNone/>
              <a:defRPr sz="1300">
                <a:solidFill>
                  <a:schemeClr val="dk1"/>
                </a:solidFill>
                <a:latin typeface="Old Standard TT"/>
                <a:ea typeface="Old Standard TT"/>
                <a:cs typeface="Old Standard TT"/>
                <a:sym typeface="Old Standard TT"/>
              </a:defRPr>
            </a:lvl6pPr>
            <a:lvl7pPr lvl="6" algn="r">
              <a:buNone/>
              <a:defRPr sz="1300">
                <a:solidFill>
                  <a:schemeClr val="dk1"/>
                </a:solidFill>
                <a:latin typeface="Old Standard TT"/>
                <a:ea typeface="Old Standard TT"/>
                <a:cs typeface="Old Standard TT"/>
                <a:sym typeface="Old Standard TT"/>
              </a:defRPr>
            </a:lvl7pPr>
            <a:lvl8pPr lvl="7" algn="r">
              <a:buNone/>
              <a:defRPr sz="1300">
                <a:solidFill>
                  <a:schemeClr val="dk1"/>
                </a:solidFill>
                <a:latin typeface="Old Standard TT"/>
                <a:ea typeface="Old Standard TT"/>
                <a:cs typeface="Old Standard TT"/>
                <a:sym typeface="Old Standard TT"/>
              </a:defRPr>
            </a:lvl8pPr>
            <a:lvl9pPr lvl="8" algn="r">
              <a:buNone/>
              <a:defRPr sz="13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0"/>
          <p:cNvSpPr txBox="1">
            <a:spLocks noGrp="1"/>
          </p:cNvSpPr>
          <p:nvPr>
            <p:ph type="title"/>
          </p:nvPr>
        </p:nvSpPr>
        <p:spPr>
          <a:xfrm>
            <a:off x="415600" y="593367"/>
            <a:ext cx="11360700" cy="817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800"/>
              <a:buFont typeface="Century Gothic"/>
              <a:buNone/>
            </a:pPr>
            <a:r>
              <a:rPr lang="en-US" dirty="0"/>
              <a:t>Week Five– Class One</a:t>
            </a:r>
            <a:endParaRPr dirty="0"/>
          </a:p>
        </p:txBody>
      </p:sp>
      <p:sp>
        <p:nvSpPr>
          <p:cNvPr id="107" name="Google Shape;107;p20"/>
          <p:cNvSpPr txBox="1">
            <a:spLocks noGrp="1"/>
          </p:cNvSpPr>
          <p:nvPr>
            <p:ph type="body" idx="1"/>
          </p:nvPr>
        </p:nvSpPr>
        <p:spPr>
          <a:xfrm>
            <a:off x="415600" y="1562133"/>
            <a:ext cx="11360700" cy="45297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Concept: A static member function can be called even if no objects of the class exist</a:t>
            </a:r>
          </a:p>
        </p:txBody>
      </p:sp>
      <p:pic>
        <p:nvPicPr>
          <p:cNvPr id="4" name="Content Placeholder 3"/>
          <p:cNvPicPr>
            <a:picLocks noGrp="1" noChangeAspect="1"/>
          </p:cNvPicPr>
          <p:nvPr>
            <p:ph idx="1"/>
          </p:nvPr>
        </p:nvPicPr>
        <p:blipFill>
          <a:blip r:embed="rId2"/>
          <a:stretch>
            <a:fillRect/>
          </a:stretch>
        </p:blipFill>
        <p:spPr>
          <a:xfrm>
            <a:off x="3125755" y="2817846"/>
            <a:ext cx="6522098" cy="2724538"/>
          </a:xfrm>
          <a:prstGeom prst="rect">
            <a:avLst/>
          </a:prstGeom>
        </p:spPr>
      </p:pic>
    </p:spTree>
    <p:extLst>
      <p:ext uri="{BB962C8B-B14F-4D97-AF65-F5344CB8AC3E}">
        <p14:creationId xmlns:p14="http://schemas.microsoft.com/office/powerpoint/2010/main" val="4230514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CCD9C-0EB4-4579-8294-5A9BD64B7515}"/>
              </a:ext>
            </a:extLst>
          </p:cNvPr>
          <p:cNvSpPr>
            <a:spLocks noGrp="1"/>
          </p:cNvSpPr>
          <p:nvPr>
            <p:ph type="title"/>
          </p:nvPr>
        </p:nvSpPr>
        <p:spPr/>
        <p:txBody>
          <a:bodyPr>
            <a:normAutofit fontScale="90000"/>
          </a:bodyPr>
          <a:lstStyle/>
          <a:p>
            <a:r>
              <a:rPr lang="en-GB" dirty="0"/>
              <a:t>Inline-Function</a:t>
            </a:r>
          </a:p>
        </p:txBody>
      </p:sp>
      <p:sp>
        <p:nvSpPr>
          <p:cNvPr id="3" name="Content Placeholder 2">
            <a:extLst>
              <a:ext uri="{FF2B5EF4-FFF2-40B4-BE49-F238E27FC236}">
                <a16:creationId xmlns:a16="http://schemas.microsoft.com/office/drawing/2014/main" id="{0E9A8E60-6DE8-49D0-890E-4781E631E6E3}"/>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inline functions are a C++ enhancement feature to increase the execution time of a program. Functions can be instructed to compiler to make them inline so that compiler can replace those function definition wherever those are being called.</a:t>
            </a:r>
          </a:p>
          <a:p>
            <a:pPr algn="just"/>
            <a:r>
              <a:rPr lang="en-US" dirty="0">
                <a:latin typeface="Times New Roman" panose="02020603050405020304" pitchFamily="18" charset="0"/>
                <a:cs typeface="Times New Roman" panose="02020603050405020304" pitchFamily="18" charset="0"/>
              </a:rPr>
              <a:t>One of the major objectives of using functions in a program is to save memory space, which becomes appreciable when a function is likely to be called many times.</a:t>
            </a:r>
          </a:p>
          <a:p>
            <a:pPr algn="just"/>
            <a:r>
              <a:rPr lang="en-US" dirty="0">
                <a:latin typeface="Times New Roman" panose="02020603050405020304" pitchFamily="18" charset="0"/>
                <a:cs typeface="Times New Roman" panose="02020603050405020304" pitchFamily="18" charset="0"/>
              </a:rPr>
              <a:t>An inline function is a function that is expanded in line when it is invoked thus saving time.</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4661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5AF4A-B814-4F86-BCF7-E01EC347C603}"/>
              </a:ext>
            </a:extLst>
          </p:cNvPr>
          <p:cNvSpPr>
            <a:spLocks noGrp="1"/>
          </p:cNvSpPr>
          <p:nvPr>
            <p:ph type="title"/>
          </p:nvPr>
        </p:nvSpPr>
        <p:spPr/>
        <p:txBody>
          <a:bodyPr>
            <a:normAutofit fontScale="90000"/>
          </a:bodyPr>
          <a:lstStyle/>
          <a:p>
            <a:r>
              <a:rPr lang="en-GB" dirty="0"/>
              <a:t>Why we need?</a:t>
            </a:r>
          </a:p>
        </p:txBody>
      </p:sp>
      <p:sp>
        <p:nvSpPr>
          <p:cNvPr id="3" name="Content Placeholder 2">
            <a:extLst>
              <a:ext uri="{FF2B5EF4-FFF2-40B4-BE49-F238E27FC236}">
                <a16:creationId xmlns:a16="http://schemas.microsoft.com/office/drawing/2014/main" id="{624CDAAB-0191-4755-B208-6201EDCDA56E}"/>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However, every time a function is called, it takes a lot of extra time in executing tasks such as jumping to the calling function. </a:t>
            </a:r>
          </a:p>
          <a:p>
            <a:r>
              <a:rPr lang="en-US" dirty="0">
                <a:latin typeface="Times New Roman" panose="02020603050405020304" pitchFamily="18" charset="0"/>
                <a:cs typeface="Times New Roman" panose="02020603050405020304" pitchFamily="18" charset="0"/>
              </a:rPr>
              <a:t>When a function is small, a substantial percentage of execution time may be spent in such overheads and sometimes maybe the time taken for jumping to the calling function will be greater than the time taken to execute that function.</a:t>
            </a:r>
            <a:endParaRPr lang="en-GB" dirty="0">
              <a:latin typeface="Times New Roman" panose="02020603050405020304" pitchFamily="18" charset="0"/>
              <a:cs typeface="Times New Roman" panose="02020603050405020304" pitchFamily="18" charset="0"/>
            </a:endParaRPr>
          </a:p>
          <a:p>
            <a:endParaRPr lang="en-GB"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srcRect l="23157" t="43497" r="50956" b="19555"/>
          <a:stretch/>
        </p:blipFill>
        <p:spPr>
          <a:xfrm>
            <a:off x="3704752" y="3912650"/>
            <a:ext cx="3437790" cy="2760029"/>
          </a:xfrm>
          <a:prstGeom prst="rect">
            <a:avLst/>
          </a:prstGeom>
        </p:spPr>
      </p:pic>
    </p:spTree>
    <p:extLst>
      <p:ext uri="{BB962C8B-B14F-4D97-AF65-F5344CB8AC3E}">
        <p14:creationId xmlns:p14="http://schemas.microsoft.com/office/powerpoint/2010/main" val="1554214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Inline Function</a:t>
            </a: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Remember, </a:t>
            </a:r>
            <a:r>
              <a:rPr lang="en-US" dirty="0" err="1">
                <a:latin typeface="Times New Roman" panose="02020603050405020304" pitchFamily="18" charset="0"/>
                <a:cs typeface="Times New Roman" panose="02020603050405020304" pitchFamily="18" charset="0"/>
              </a:rPr>
              <a:t>inlining</a:t>
            </a:r>
            <a:r>
              <a:rPr lang="en-US" dirty="0">
                <a:latin typeface="Times New Roman" panose="02020603050405020304" pitchFamily="18" charset="0"/>
                <a:cs typeface="Times New Roman" panose="02020603050405020304" pitchFamily="18" charset="0"/>
              </a:rPr>
              <a:t> is only a request to the compiler, not a command. Compiler can ignore the request for </a:t>
            </a:r>
            <a:r>
              <a:rPr lang="en-US" dirty="0" err="1">
                <a:latin typeface="Times New Roman" panose="02020603050405020304" pitchFamily="18" charset="0"/>
                <a:cs typeface="Times New Roman" panose="02020603050405020304" pitchFamily="18" charset="0"/>
              </a:rPr>
              <a:t>inlining</a:t>
            </a:r>
            <a:r>
              <a:rPr lang="en-US" dirty="0">
                <a:latin typeface="Times New Roman" panose="02020603050405020304" pitchFamily="18" charset="0"/>
                <a:cs typeface="Times New Roman" panose="02020603050405020304" pitchFamily="18" charset="0"/>
              </a:rPr>
              <a:t>. Compiler may not perform </a:t>
            </a:r>
            <a:r>
              <a:rPr lang="en-US" dirty="0" err="1">
                <a:latin typeface="Times New Roman" panose="02020603050405020304" pitchFamily="18" charset="0"/>
                <a:cs typeface="Times New Roman" panose="02020603050405020304" pitchFamily="18" charset="0"/>
              </a:rPr>
              <a:t>inlining</a:t>
            </a:r>
            <a:r>
              <a:rPr lang="en-US" dirty="0">
                <a:latin typeface="Times New Roman" panose="02020603050405020304" pitchFamily="18" charset="0"/>
                <a:cs typeface="Times New Roman" panose="02020603050405020304" pitchFamily="18" charset="0"/>
              </a:rPr>
              <a:t> in such circumstances like:</a:t>
            </a:r>
          </a:p>
          <a:p>
            <a:pPr marL="0" indent="0">
              <a:buNone/>
            </a:pPr>
            <a:r>
              <a:rPr lang="en-US" dirty="0">
                <a:latin typeface="Times New Roman" panose="02020603050405020304" pitchFamily="18" charset="0"/>
                <a:cs typeface="Times New Roman" panose="02020603050405020304" pitchFamily="18" charset="0"/>
              </a:rPr>
              <a:t>	1) If a function contains a loop. (for, while, do-while)</a:t>
            </a:r>
          </a:p>
          <a:p>
            <a:pPr marL="0" indent="0">
              <a:buNone/>
            </a:pPr>
            <a:r>
              <a:rPr lang="en-US" dirty="0">
                <a:latin typeface="Times New Roman" panose="02020603050405020304" pitchFamily="18" charset="0"/>
                <a:cs typeface="Times New Roman" panose="02020603050405020304" pitchFamily="18" charset="0"/>
              </a:rPr>
              <a:t>	2) If a function contains static variables.</a:t>
            </a:r>
          </a:p>
          <a:p>
            <a:pPr marL="0" indent="0">
              <a:buNone/>
            </a:pPr>
            <a:r>
              <a:rPr lang="en-US" dirty="0">
                <a:latin typeface="Times New Roman" panose="02020603050405020304" pitchFamily="18" charset="0"/>
                <a:cs typeface="Times New Roman" panose="02020603050405020304" pitchFamily="18" charset="0"/>
              </a:rPr>
              <a:t>	3) If a function is recursive.</a:t>
            </a:r>
          </a:p>
          <a:p>
            <a:pPr marL="0" indent="0">
              <a:buNone/>
            </a:pPr>
            <a:r>
              <a:rPr lang="en-US" dirty="0">
                <a:latin typeface="Times New Roman" panose="02020603050405020304" pitchFamily="18" charset="0"/>
                <a:cs typeface="Times New Roman" panose="02020603050405020304" pitchFamily="18" charset="0"/>
              </a:rPr>
              <a:t>	5) If a function contains switch or </a:t>
            </a:r>
            <a:r>
              <a:rPr lang="en-US" dirty="0" err="1">
                <a:latin typeface="Times New Roman" panose="02020603050405020304" pitchFamily="18" charset="0"/>
                <a:cs typeface="Times New Roman" panose="02020603050405020304" pitchFamily="18" charset="0"/>
              </a:rPr>
              <a:t>goto</a:t>
            </a:r>
            <a:r>
              <a:rPr lang="en-US" dirty="0">
                <a:latin typeface="Times New Roman" panose="02020603050405020304" pitchFamily="18" charset="0"/>
                <a:cs typeface="Times New Roman" panose="02020603050405020304" pitchFamily="18" charset="0"/>
              </a:rPr>
              <a:t> statement.</a:t>
            </a:r>
          </a:p>
        </p:txBody>
      </p:sp>
    </p:spTree>
    <p:extLst>
      <p:ext uri="{BB962C8B-B14F-4D97-AF65-F5344CB8AC3E}">
        <p14:creationId xmlns:p14="http://schemas.microsoft.com/office/powerpoint/2010/main" val="1178822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43108-6C6E-4AAF-B8AC-01A3ACB93C33}"/>
              </a:ext>
            </a:extLst>
          </p:cNvPr>
          <p:cNvSpPr>
            <a:spLocks noGrp="1"/>
          </p:cNvSpPr>
          <p:nvPr>
            <p:ph type="title"/>
          </p:nvPr>
        </p:nvSpPr>
        <p:spPr/>
        <p:txBody>
          <a:bodyPr>
            <a:normAutofit fontScale="90000"/>
          </a:bodyPr>
          <a:lstStyle/>
          <a:p>
            <a:r>
              <a:rPr lang="en-GB" dirty="0"/>
              <a:t>Syntax</a:t>
            </a:r>
          </a:p>
        </p:txBody>
      </p:sp>
      <p:sp>
        <p:nvSpPr>
          <p:cNvPr id="3" name="Content Placeholder 2">
            <a:extLst>
              <a:ext uri="{FF2B5EF4-FFF2-40B4-BE49-F238E27FC236}">
                <a16:creationId xmlns:a16="http://schemas.microsoft.com/office/drawing/2014/main" id="{24CC2E4A-D73C-4345-89AC-7AFE17233816}"/>
              </a:ext>
            </a:extLst>
          </p:cNvPr>
          <p:cNvSpPr>
            <a:spLocks noGrp="1"/>
          </p:cNvSpPr>
          <p:nvPr>
            <p:ph idx="1"/>
          </p:nvPr>
        </p:nvSpPr>
        <p:spPr/>
        <p:txBody>
          <a:bodyPr/>
          <a:lstStyle/>
          <a:p>
            <a:br>
              <a:rPr lang="en-US" dirty="0"/>
            </a:br>
            <a:r>
              <a:rPr lang="en-US" dirty="0"/>
              <a:t>For an inline function, declaration and definition must be done together.</a:t>
            </a:r>
          </a:p>
          <a:p>
            <a:pPr lvl="1"/>
            <a:endParaRPr lang="en-GB" dirty="0"/>
          </a:p>
        </p:txBody>
      </p:sp>
      <p:sp>
        <p:nvSpPr>
          <p:cNvPr id="5" name="Rectangle 3">
            <a:extLst>
              <a:ext uri="{FF2B5EF4-FFF2-40B4-BE49-F238E27FC236}">
                <a16:creationId xmlns:a16="http://schemas.microsoft.com/office/drawing/2014/main" id="{3B15B411-18C5-411D-B92D-10C0F6692C05}"/>
              </a:ext>
            </a:extLst>
          </p:cNvPr>
          <p:cNvSpPr>
            <a:spLocks noChangeArrowheads="1"/>
          </p:cNvSpPr>
          <p:nvPr/>
        </p:nvSpPr>
        <p:spPr bwMode="auto">
          <a:xfrm>
            <a:off x="4586066" y="3429000"/>
            <a:ext cx="279947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aco"/>
              </a:rPr>
              <a:t>inline function-header</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aco"/>
              </a:rPr>
              <a:t>{</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aco"/>
              </a:rPr>
              <a:t>function-body</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Monaco"/>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1487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Inline Function</a:t>
            </a:r>
          </a:p>
        </p:txBody>
      </p:sp>
      <p:sp>
        <p:nvSpPr>
          <p:cNvPr id="3" name="Content Placeholder 2"/>
          <p:cNvSpPr>
            <a:spLocks noGrp="1"/>
          </p:cNvSpPr>
          <p:nvPr>
            <p:ph idx="1"/>
          </p:nvPr>
        </p:nvSpPr>
        <p:spPr/>
        <p:txBody>
          <a:bodyPr>
            <a:normAutofit/>
          </a:bodyPr>
          <a:lstStyle/>
          <a:p>
            <a:pPr marL="457200" lvl="1" indent="0">
              <a:buNone/>
            </a:pPr>
            <a:r>
              <a:rPr lang="en-US" b="1" dirty="0">
                <a:latin typeface="Times New Roman" panose="02020603050405020304" pitchFamily="18" charset="0"/>
                <a:cs typeface="Times New Roman" panose="02020603050405020304" pitchFamily="18" charset="0"/>
              </a:rPr>
              <a:t>#include &lt;</a:t>
            </a:r>
            <a:r>
              <a:rPr lang="en-US" b="1" dirty="0" err="1">
                <a:latin typeface="Times New Roman" panose="02020603050405020304" pitchFamily="18" charset="0"/>
                <a:cs typeface="Times New Roman" panose="02020603050405020304" pitchFamily="18" charset="0"/>
              </a:rPr>
              <a:t>iostream</a:t>
            </a:r>
            <a:r>
              <a:rPr lang="en-US" b="1" dirty="0">
                <a:latin typeface="Times New Roman" panose="02020603050405020304" pitchFamily="18" charset="0"/>
                <a:cs typeface="Times New Roman" panose="02020603050405020304" pitchFamily="18" charset="0"/>
              </a:rPr>
              <a:t>&gt; </a:t>
            </a:r>
          </a:p>
          <a:p>
            <a:pPr marL="457200" lvl="1" indent="0">
              <a:buNone/>
            </a:pPr>
            <a:r>
              <a:rPr lang="en-US" b="1" dirty="0">
                <a:latin typeface="Times New Roman" panose="02020603050405020304" pitchFamily="18" charset="0"/>
                <a:cs typeface="Times New Roman" panose="02020603050405020304" pitchFamily="18" charset="0"/>
              </a:rPr>
              <a:t>using namespace </a:t>
            </a:r>
            <a:r>
              <a:rPr lang="en-US" b="1" dirty="0" err="1">
                <a:latin typeface="Times New Roman" panose="02020603050405020304" pitchFamily="18" charset="0"/>
                <a:cs typeface="Times New Roman" panose="02020603050405020304" pitchFamily="18" charset="0"/>
              </a:rPr>
              <a:t>std</a:t>
            </a:r>
            <a:r>
              <a:rPr lang="en-US" b="1" dirty="0">
                <a:latin typeface="Times New Roman" panose="02020603050405020304" pitchFamily="18" charset="0"/>
                <a:cs typeface="Times New Roman" panose="02020603050405020304" pitchFamily="18" charset="0"/>
              </a:rPr>
              <a:t>; </a:t>
            </a:r>
          </a:p>
          <a:p>
            <a:pPr marL="457200" lvl="1" indent="0">
              <a:buNone/>
            </a:pPr>
            <a:r>
              <a:rPr lang="en-US" b="1" dirty="0">
                <a:latin typeface="Times New Roman" panose="02020603050405020304" pitchFamily="18" charset="0"/>
                <a:cs typeface="Times New Roman" panose="02020603050405020304" pitchFamily="18" charset="0"/>
              </a:rPr>
              <a:t>inline </a:t>
            </a:r>
            <a:r>
              <a:rPr lang="en-US" b="1" dirty="0" err="1">
                <a:latin typeface="Times New Roman" panose="02020603050405020304" pitchFamily="18" charset="0"/>
                <a:cs typeface="Times New Roman" panose="02020603050405020304" pitchFamily="18" charset="0"/>
              </a:rPr>
              <a:t>int</a:t>
            </a:r>
            <a:r>
              <a:rPr lang="en-US" b="1" dirty="0">
                <a:latin typeface="Times New Roman" panose="02020603050405020304" pitchFamily="18" charset="0"/>
                <a:cs typeface="Times New Roman" panose="02020603050405020304" pitchFamily="18" charset="0"/>
              </a:rPr>
              <a:t> cube(</a:t>
            </a:r>
            <a:r>
              <a:rPr lang="en-US" b="1" dirty="0" err="1">
                <a:latin typeface="Times New Roman" panose="02020603050405020304" pitchFamily="18" charset="0"/>
                <a:cs typeface="Times New Roman" panose="02020603050405020304" pitchFamily="18" charset="0"/>
              </a:rPr>
              <a:t>int</a:t>
            </a:r>
            <a:r>
              <a:rPr lang="en-US" b="1" dirty="0">
                <a:latin typeface="Times New Roman" panose="02020603050405020304" pitchFamily="18" charset="0"/>
                <a:cs typeface="Times New Roman" panose="02020603050405020304" pitchFamily="18" charset="0"/>
              </a:rPr>
              <a:t> s) </a:t>
            </a:r>
          </a:p>
          <a:p>
            <a:pPr marL="457200" lvl="1" indent="0">
              <a:buNone/>
            </a:pPr>
            <a:r>
              <a:rPr lang="en-US" b="1" dirty="0">
                <a:latin typeface="Times New Roman" panose="02020603050405020304" pitchFamily="18" charset="0"/>
                <a:cs typeface="Times New Roman" panose="02020603050405020304" pitchFamily="18" charset="0"/>
              </a:rPr>
              <a:t>{ </a:t>
            </a:r>
          </a:p>
          <a:p>
            <a:pPr marL="457200" lvl="1" indent="0">
              <a:buNone/>
            </a:pPr>
            <a:r>
              <a:rPr lang="en-US" b="1" dirty="0">
                <a:latin typeface="Times New Roman" panose="02020603050405020304" pitchFamily="18" charset="0"/>
                <a:cs typeface="Times New Roman" panose="02020603050405020304" pitchFamily="18" charset="0"/>
              </a:rPr>
              <a:t>    return s*s*s; </a:t>
            </a:r>
          </a:p>
          <a:p>
            <a:pPr marL="457200" lvl="1" indent="0">
              <a:buNone/>
            </a:pPr>
            <a:r>
              <a:rPr lang="en-US" b="1" dirty="0">
                <a:latin typeface="Times New Roman" panose="02020603050405020304" pitchFamily="18" charset="0"/>
                <a:cs typeface="Times New Roman" panose="02020603050405020304" pitchFamily="18" charset="0"/>
              </a:rPr>
              <a:t>} </a:t>
            </a:r>
          </a:p>
          <a:p>
            <a:pPr marL="457200" lvl="1" indent="0">
              <a:buNone/>
            </a:pPr>
            <a:r>
              <a:rPr lang="en-US" b="1" dirty="0" err="1">
                <a:latin typeface="Times New Roman" panose="02020603050405020304" pitchFamily="18" charset="0"/>
                <a:cs typeface="Times New Roman" panose="02020603050405020304" pitchFamily="18" charset="0"/>
              </a:rPr>
              <a:t>int</a:t>
            </a:r>
            <a:r>
              <a:rPr lang="en-US" b="1" dirty="0">
                <a:latin typeface="Times New Roman" panose="02020603050405020304" pitchFamily="18" charset="0"/>
                <a:cs typeface="Times New Roman" panose="02020603050405020304" pitchFamily="18" charset="0"/>
              </a:rPr>
              <a:t> main() </a:t>
            </a:r>
          </a:p>
          <a:p>
            <a:pPr marL="457200" lvl="1" indent="0">
              <a:buNone/>
            </a:pPr>
            <a:r>
              <a:rPr lang="en-US" b="1" dirty="0">
                <a:latin typeface="Times New Roman" panose="02020603050405020304" pitchFamily="18" charset="0"/>
                <a:cs typeface="Times New Roman" panose="02020603050405020304" pitchFamily="18" charset="0"/>
              </a:rPr>
              <a:t>{ </a:t>
            </a:r>
          </a:p>
          <a:p>
            <a:pPr marL="457200" lvl="1" indent="0">
              <a:buNone/>
            </a:pP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cout</a:t>
            </a:r>
            <a:r>
              <a:rPr lang="en-US" b="1" dirty="0">
                <a:latin typeface="Times New Roman" panose="02020603050405020304" pitchFamily="18" charset="0"/>
                <a:cs typeface="Times New Roman" panose="02020603050405020304" pitchFamily="18" charset="0"/>
              </a:rPr>
              <a:t> &lt;&lt; "The cube of 3 is: " &lt;&lt; cube(3) &lt;&lt; "\n"; </a:t>
            </a:r>
          </a:p>
          <a:p>
            <a:pPr marL="457200" lvl="1" indent="0">
              <a:buNone/>
            </a:pPr>
            <a:r>
              <a:rPr lang="en-US" b="1" dirty="0">
                <a:latin typeface="Times New Roman" panose="02020603050405020304" pitchFamily="18" charset="0"/>
                <a:cs typeface="Times New Roman" panose="02020603050405020304" pitchFamily="18" charset="0"/>
              </a:rPr>
              <a:t>    return 0; </a:t>
            </a:r>
          </a:p>
          <a:p>
            <a:pPr marL="457200" lvl="1" indent="0">
              <a:buNone/>
            </a:pPr>
            <a:r>
              <a:rPr lang="en-US" b="1" dirty="0">
                <a:latin typeface="Times New Roman" panose="02020603050405020304" pitchFamily="18" charset="0"/>
                <a:cs typeface="Times New Roman" panose="02020603050405020304" pitchFamily="18" charset="0"/>
              </a:rPr>
              <a:t>} //Output: The cube of 3 is: 27 </a:t>
            </a:r>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281234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Inline Function</a:t>
            </a:r>
          </a:p>
        </p:txBody>
      </p:sp>
      <p:pic>
        <p:nvPicPr>
          <p:cNvPr id="6"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8572" y="2381818"/>
            <a:ext cx="9354856" cy="3238952"/>
          </a:xfrm>
          <a:prstGeom prst="rect">
            <a:avLst/>
          </a:prstGeom>
        </p:spPr>
      </p:pic>
    </p:spTree>
    <p:extLst>
      <p:ext uri="{BB962C8B-B14F-4D97-AF65-F5344CB8AC3E}">
        <p14:creationId xmlns:p14="http://schemas.microsoft.com/office/powerpoint/2010/main" val="1386485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C8BF-EAAE-4910-8737-B8FFC550654E}"/>
              </a:ext>
            </a:extLst>
          </p:cNvPr>
          <p:cNvSpPr>
            <a:spLocks noGrp="1"/>
          </p:cNvSpPr>
          <p:nvPr>
            <p:ph type="title"/>
          </p:nvPr>
        </p:nvSpPr>
        <p:spPr/>
        <p:txBody>
          <a:bodyPr>
            <a:normAutofit fontScale="90000"/>
          </a:bodyPr>
          <a:lstStyle/>
          <a:p>
            <a:r>
              <a:rPr lang="en-US" dirty="0"/>
              <a:t>When to use Inline function?</a:t>
            </a:r>
            <a:br>
              <a:rPr lang="en-US" dirty="0"/>
            </a:br>
            <a:endParaRPr lang="en-GB" dirty="0"/>
          </a:p>
        </p:txBody>
      </p:sp>
      <p:sp>
        <p:nvSpPr>
          <p:cNvPr id="3" name="Content Placeholder 2">
            <a:extLst>
              <a:ext uri="{FF2B5EF4-FFF2-40B4-BE49-F238E27FC236}">
                <a16:creationId xmlns:a16="http://schemas.microsoft.com/office/drawing/2014/main" id="{C83B5FF7-39A9-4091-A481-5828A187CA5D}"/>
              </a:ext>
            </a:extLst>
          </p:cNvPr>
          <p:cNvSpPr>
            <a:spLocks noGrp="1"/>
          </p:cNvSpPr>
          <p:nvPr>
            <p:ph idx="1"/>
          </p:nvPr>
        </p:nvSpPr>
        <p:spPr/>
        <p:txBody>
          <a:bodyPr/>
          <a:lstStyle/>
          <a:p>
            <a:pPr marL="0" indent="0">
              <a:buNone/>
            </a:pPr>
            <a:r>
              <a:rPr lang="en-US" dirty="0"/>
              <a:t>We can use Inline function as per our needs. Some useful recommendation are mentioned below-</a:t>
            </a:r>
          </a:p>
          <a:p>
            <a:r>
              <a:rPr lang="en-US" dirty="0"/>
              <a:t>We can use the inline function when performance is needed.</a:t>
            </a:r>
          </a:p>
          <a:p>
            <a:r>
              <a:rPr lang="en-US" dirty="0"/>
              <a:t>We can use the inline function over macros.</a:t>
            </a:r>
          </a:p>
          <a:p>
            <a:pPr marL="0" indent="0">
              <a:buNone/>
            </a:pPr>
            <a:endParaRPr lang="en-GB" dirty="0"/>
          </a:p>
        </p:txBody>
      </p:sp>
    </p:spTree>
    <p:extLst>
      <p:ext uri="{BB962C8B-B14F-4D97-AF65-F5344CB8AC3E}">
        <p14:creationId xmlns:p14="http://schemas.microsoft.com/office/powerpoint/2010/main" val="2334353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line Function - FUNCTION IN C++ (PART - 3) -1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00325" y="2103438"/>
            <a:ext cx="6991350" cy="3932237"/>
          </a:xfrm>
        </p:spPr>
      </p:pic>
    </p:spTree>
    <p:extLst>
      <p:ext uri="{BB962C8B-B14F-4D97-AF65-F5344CB8AC3E}">
        <p14:creationId xmlns:p14="http://schemas.microsoft.com/office/powerpoint/2010/main" val="37473847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Inline functions provide following advantages</a:t>
            </a:r>
          </a:p>
        </p:txBody>
      </p:sp>
      <p:sp>
        <p:nvSpPr>
          <p:cNvPr id="3" name="Content Placeholder 2"/>
          <p:cNvSpPr>
            <a:spLocks noGrp="1"/>
          </p:cNvSpPr>
          <p:nvPr>
            <p:ph idx="1"/>
          </p:nvPr>
        </p:nvSpPr>
        <p:spPr>
          <a:xfrm>
            <a:off x="1295401" y="2556932"/>
            <a:ext cx="9601196" cy="3514354"/>
          </a:xfrm>
        </p:spPr>
        <p:txBody>
          <a:bodyPr>
            <a:normAutofit fontScale="85000" lnSpcReduction="10000"/>
          </a:bodyPr>
          <a:lstStyle/>
          <a:p>
            <a:pPr marL="457200" indent="-457200">
              <a:buFont typeface="+mj-lt"/>
              <a:buAutoNum type="arabicPeriod"/>
            </a:pPr>
            <a:r>
              <a:rPr lang="en-US" dirty="0"/>
              <a:t>Function call overhead doesn’t occur.</a:t>
            </a:r>
          </a:p>
          <a:p>
            <a:pPr marL="457200" indent="-457200">
              <a:buFont typeface="+mj-lt"/>
              <a:buAutoNum type="arabicPeriod"/>
            </a:pPr>
            <a:r>
              <a:rPr lang="en-US" dirty="0"/>
              <a:t>It also saves the overhead of push/pop variables on the stack when function is called.</a:t>
            </a:r>
          </a:p>
          <a:p>
            <a:pPr marL="457200" indent="-457200">
              <a:buFont typeface="+mj-lt"/>
              <a:buAutoNum type="arabicPeriod"/>
            </a:pPr>
            <a:r>
              <a:rPr lang="en-US" dirty="0"/>
              <a:t>It also saves overhead of a return call from a function.</a:t>
            </a:r>
          </a:p>
          <a:p>
            <a:pPr marL="457200" indent="-457200">
              <a:buFont typeface="+mj-lt"/>
              <a:buAutoNum type="arabicPeriod"/>
            </a:pPr>
            <a:r>
              <a:rPr lang="en-US" dirty="0"/>
              <a:t>When you inline a function, you may enable compiler to perform context specific optimization on the body of function. Such optimizations are not possible for normal function calls. Other optimizations can be obtained by considering the flows of calling context and the called context.</a:t>
            </a:r>
          </a:p>
          <a:p>
            <a:pPr marL="457200" indent="-457200">
              <a:buFont typeface="+mj-lt"/>
              <a:buAutoNum type="arabicPeriod"/>
            </a:pPr>
            <a:r>
              <a:rPr lang="en-US" dirty="0"/>
              <a:t>Inline function may be useful (if it is small) for embedded systems because inline can yield less code than the function call preamble and return.</a:t>
            </a:r>
          </a:p>
        </p:txBody>
      </p:sp>
    </p:spTree>
    <p:extLst>
      <p:ext uri="{BB962C8B-B14F-4D97-AF65-F5344CB8AC3E}">
        <p14:creationId xmlns:p14="http://schemas.microsoft.com/office/powerpoint/2010/main" val="1420297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3643" y="838519"/>
            <a:ext cx="9601196" cy="1303867"/>
          </a:xfrm>
        </p:spPr>
        <p:txBody>
          <a:bodyPr>
            <a:normAutofit/>
          </a:bodyPr>
          <a:lstStyle/>
          <a:p>
            <a:r>
              <a:rPr lang="en-US" sz="4800" dirty="0"/>
              <a:t>Static Members of a C++ Class</a:t>
            </a:r>
          </a:p>
        </p:txBody>
      </p:sp>
      <p:sp>
        <p:nvSpPr>
          <p:cNvPr id="4" name="Rectangle 3"/>
          <p:cNvSpPr/>
          <p:nvPr/>
        </p:nvSpPr>
        <p:spPr>
          <a:xfrm>
            <a:off x="957533" y="2518350"/>
            <a:ext cx="10524226" cy="3293209"/>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We can define class members static using</a:t>
            </a:r>
            <a:r>
              <a:rPr lang="en-US" sz="2400" b="1" dirty="0">
                <a:solidFill>
                  <a:srgbClr val="000000"/>
                </a:solidFill>
                <a:latin typeface="Times New Roman" panose="02020603050405020304" pitchFamily="18" charset="0"/>
                <a:cs typeface="Times New Roman" panose="02020603050405020304" pitchFamily="18" charset="0"/>
              </a:rPr>
              <a:t> static </a:t>
            </a:r>
            <a:r>
              <a:rPr lang="en-US" sz="2400" dirty="0">
                <a:solidFill>
                  <a:srgbClr val="000000"/>
                </a:solidFill>
                <a:latin typeface="Times New Roman" panose="02020603050405020304" pitchFamily="18" charset="0"/>
                <a:cs typeface="Times New Roman" panose="02020603050405020304" pitchFamily="18" charset="0"/>
              </a:rPr>
              <a:t>keyword.</a:t>
            </a:r>
          </a:p>
          <a:p>
            <a:pPr marL="285750" indent="-285750">
              <a:buFont typeface="Arial" panose="020B0604020202020204" pitchFamily="34" charset="0"/>
              <a:buChar char="•"/>
            </a:pPr>
            <a:endParaRPr lang="en-US" sz="2400"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When we declare a member of a class as static it means no matter how many objects of the class are created, there is only one copy of the static member.</a:t>
            </a:r>
          </a:p>
          <a:p>
            <a:pPr marL="285750" indent="-285750">
              <a:buFont typeface="Arial" panose="020B0604020202020204" pitchFamily="34" charset="0"/>
              <a:buChar char="•"/>
            </a:pPr>
            <a:endParaRPr lang="en-US" sz="2400" dirty="0">
              <a:solidFill>
                <a:srgbClr val="00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a:solidFill>
                  <a:srgbClr val="000000"/>
                </a:solidFill>
                <a:latin typeface="Times New Roman" panose="02020603050405020304" pitchFamily="18" charset="0"/>
                <a:cs typeface="Times New Roman" panose="02020603050405020304" pitchFamily="18" charset="0"/>
              </a:rPr>
              <a:t>A static member is shared by all objects of the class.</a:t>
            </a:r>
          </a:p>
          <a:p>
            <a:pPr marL="285750" indent="-285750">
              <a:buFont typeface="Arial" panose="020B0604020202020204" pitchFamily="34" charset="0"/>
              <a:buChar char="•"/>
            </a:pPr>
            <a:endParaRPr lang="en-US" sz="2400" dirty="0">
              <a:solidFill>
                <a:srgbClr val="000000"/>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6852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F3471-A68C-4EEE-B724-CF46825F18D5}"/>
              </a:ext>
            </a:extLst>
          </p:cNvPr>
          <p:cNvSpPr>
            <a:spLocks noGrp="1"/>
          </p:cNvSpPr>
          <p:nvPr>
            <p:ph type="title"/>
          </p:nvPr>
        </p:nvSpPr>
        <p:spPr>
          <a:xfrm>
            <a:off x="6579450" y="727627"/>
            <a:ext cx="4957553" cy="1645920"/>
          </a:xfrm>
        </p:spPr>
        <p:txBody>
          <a:bodyPr>
            <a:normAutofit/>
          </a:bodyPr>
          <a:lstStyle/>
          <a:p>
            <a:r>
              <a:rPr lang="en-GB" dirty="0"/>
              <a:t>What is Memory Allocation?</a:t>
            </a:r>
          </a:p>
        </p:txBody>
      </p:sp>
      <p:sp>
        <p:nvSpPr>
          <p:cNvPr id="71" name="Rectangle 70">
            <a:extLst>
              <a:ext uri="{FF2B5EF4-FFF2-40B4-BE49-F238E27FC236}">
                <a16:creationId xmlns:a16="http://schemas.microsoft.com/office/drawing/2014/main" id="{CD000060-D06D-4A48-BD8E-978966CC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54" y="727628"/>
            <a:ext cx="5367164" cy="541555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p:nvSpPr>
          <p:cNvPr id="73" name="Rectangle 72">
            <a:extLst>
              <a:ext uri="{FF2B5EF4-FFF2-40B4-BE49-F238E27FC236}">
                <a16:creationId xmlns:a16="http://schemas.microsoft.com/office/drawing/2014/main" id="{DE4E5113-B3D0-40F8-9F39-B2C2BF92A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978" y="886862"/>
            <a:ext cx="5054517" cy="5097085"/>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pic>
        <p:nvPicPr>
          <p:cNvPr id="1026" name="Picture 2" descr="Difference Between Static and Dynamic Memory Allocation">
            <a:extLst>
              <a:ext uri="{FF2B5EF4-FFF2-40B4-BE49-F238E27FC236}">
                <a16:creationId xmlns:a16="http://schemas.microsoft.com/office/drawing/2014/main" id="{9E68979B-2901-4A54-B24C-0ED9D7F1693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4017" y="1995194"/>
            <a:ext cx="4414438" cy="288042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EAA09D1D-6E37-4633-94FF-91C42F7714E8}"/>
              </a:ext>
            </a:extLst>
          </p:cNvPr>
          <p:cNvSpPr>
            <a:spLocks noGrp="1"/>
          </p:cNvSpPr>
          <p:nvPr>
            <p:ph idx="1"/>
          </p:nvPr>
        </p:nvSpPr>
        <p:spPr>
          <a:xfrm>
            <a:off x="6579450" y="2538919"/>
            <a:ext cx="4957554" cy="3496120"/>
          </a:xfrm>
        </p:spPr>
        <p:txBody>
          <a:bodyPr>
            <a:normAutofit/>
          </a:bodyPr>
          <a:lstStyle/>
          <a:p>
            <a:r>
              <a:rPr lang="en-US" dirty="0">
                <a:latin typeface="Times New Roman" panose="02020603050405020304" pitchFamily="18" charset="0"/>
                <a:cs typeface="Times New Roman" panose="02020603050405020304" pitchFamily="18" charset="0"/>
              </a:rPr>
              <a:t>There are two ways via which memories can be allocated for storing data.</a:t>
            </a:r>
          </a:p>
          <a:p>
            <a:pPr lvl="1"/>
            <a:r>
              <a:rPr lang="en-US" dirty="0">
                <a:latin typeface="Times New Roman" panose="02020603050405020304" pitchFamily="18" charset="0"/>
                <a:cs typeface="Times New Roman" panose="02020603050405020304" pitchFamily="18" charset="0"/>
              </a:rPr>
              <a:t>Compile time allocation or static allocation of memory</a:t>
            </a:r>
          </a:p>
          <a:p>
            <a:pPr lvl="1"/>
            <a:r>
              <a:rPr lang="en-US" dirty="0">
                <a:latin typeface="Times New Roman" panose="02020603050405020304" pitchFamily="18" charset="0"/>
                <a:cs typeface="Times New Roman" panose="02020603050405020304" pitchFamily="18" charset="0"/>
              </a:rPr>
              <a:t>Runtime allocation or dynamic allocation of memory</a:t>
            </a:r>
          </a:p>
          <a:p>
            <a:pPr lvl="1"/>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4100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C2244-9823-4D2B-B30D-496F5AA4A8AB}"/>
              </a:ext>
            </a:extLst>
          </p:cNvPr>
          <p:cNvSpPr>
            <a:spLocks noGrp="1"/>
          </p:cNvSpPr>
          <p:nvPr>
            <p:ph type="title"/>
          </p:nvPr>
        </p:nvSpPr>
        <p:spPr/>
        <p:txBody>
          <a:bodyPr>
            <a:normAutofit fontScale="90000"/>
          </a:bodyPr>
          <a:lstStyle/>
          <a:p>
            <a:r>
              <a:rPr lang="en-GB" dirty="0"/>
              <a:t>Static Allocation </a:t>
            </a:r>
          </a:p>
        </p:txBody>
      </p:sp>
      <p:sp>
        <p:nvSpPr>
          <p:cNvPr id="3" name="Content Placeholder 2">
            <a:extLst>
              <a:ext uri="{FF2B5EF4-FFF2-40B4-BE49-F238E27FC236}">
                <a16:creationId xmlns:a16="http://schemas.microsoft.com/office/drawing/2014/main" id="{9E904DFA-18F8-4E79-A479-CD8316B01A8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 static memory allocation, the allocated memory is fixed. </a:t>
            </a:r>
          </a:p>
          <a:p>
            <a:r>
              <a:rPr lang="en-US" dirty="0">
                <a:latin typeface="Times New Roman" panose="02020603050405020304" pitchFamily="18" charset="0"/>
                <a:cs typeface="Times New Roman" panose="02020603050405020304" pitchFamily="18" charset="0"/>
              </a:rPr>
              <a:t>Once the memory is allocated, it cannot be changed. </a:t>
            </a:r>
          </a:p>
          <a:p>
            <a:r>
              <a:rPr lang="en-US" dirty="0">
                <a:latin typeface="Times New Roman" panose="02020603050405020304" pitchFamily="18" charset="0"/>
                <a:cs typeface="Times New Roman" panose="02020603050405020304" pitchFamily="18" charset="0"/>
              </a:rPr>
              <a:t>The memory cannot be increased or decreased. </a:t>
            </a:r>
          </a:p>
          <a:p>
            <a:r>
              <a:rPr lang="en-US" dirty="0">
                <a:latin typeface="Times New Roman" panose="02020603050405020304" pitchFamily="18" charset="0"/>
                <a:cs typeface="Times New Roman" panose="02020603050405020304" pitchFamily="18" charset="0"/>
              </a:rPr>
              <a:t>For example, if the programmer writes int x, which means that the variable can store an integer value. The number of bytes depends on the computer. </a:t>
            </a:r>
          </a:p>
          <a:p>
            <a:r>
              <a:rPr lang="en-US" dirty="0">
                <a:latin typeface="Times New Roman" panose="02020603050405020304" pitchFamily="18" charset="0"/>
                <a:cs typeface="Times New Roman" panose="02020603050405020304" pitchFamily="18" charset="0"/>
              </a:rPr>
              <a:t>There can also be arrays. E.g. int x [5]; This x is an array which can store a sequence of data which are of the same type. </a:t>
            </a:r>
          </a:p>
          <a:p>
            <a:r>
              <a:rPr lang="en-US" dirty="0">
                <a:latin typeface="Times New Roman" panose="02020603050405020304" pitchFamily="18" charset="0"/>
                <a:cs typeface="Times New Roman" panose="02020603050405020304" pitchFamily="18" charset="0"/>
              </a:rPr>
              <a:t>It can store five integer elements. It cannot store more than five elements</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2057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DC038-262C-4424-87BD-A77BB3C100E3}"/>
              </a:ext>
            </a:extLst>
          </p:cNvPr>
          <p:cNvSpPr>
            <a:spLocks noGrp="1"/>
          </p:cNvSpPr>
          <p:nvPr>
            <p:ph type="title"/>
          </p:nvPr>
        </p:nvSpPr>
        <p:spPr/>
        <p:txBody>
          <a:bodyPr>
            <a:normAutofit fontScale="90000"/>
          </a:bodyPr>
          <a:lstStyle/>
          <a:p>
            <a:r>
              <a:rPr lang="en-GB" dirty="0"/>
              <a:t>Example</a:t>
            </a:r>
          </a:p>
        </p:txBody>
      </p:sp>
      <p:sp>
        <p:nvSpPr>
          <p:cNvPr id="3" name="Content Placeholder 2">
            <a:extLst>
              <a:ext uri="{FF2B5EF4-FFF2-40B4-BE49-F238E27FC236}">
                <a16:creationId xmlns:a16="http://schemas.microsoft.com/office/drawing/2014/main" id="{C4FB2063-5634-41DA-9399-8461CDE2C568}"/>
              </a:ext>
            </a:extLst>
          </p:cNvPr>
          <p:cNvSpPr>
            <a:spLocks noGrp="1"/>
          </p:cNvSpPr>
          <p:nvPr>
            <p:ph idx="1"/>
          </p:nvPr>
        </p:nvSpPr>
        <p:spPr>
          <a:xfrm>
            <a:off x="3615395" y="1946370"/>
            <a:ext cx="4696265" cy="3931920"/>
          </a:xfrm>
        </p:spPr>
        <p:txBody>
          <a:bodyPr>
            <a:normAutofit fontScale="92500" lnSpcReduction="10000"/>
          </a:bodyPr>
          <a:lstStyle/>
          <a:p>
            <a:pPr marL="0" indent="0">
              <a:buNone/>
            </a:pPr>
            <a:r>
              <a:rPr lang="en-US" sz="2400" b="1" dirty="0">
                <a:latin typeface="Times New Roman" panose="02020603050405020304" pitchFamily="18" charset="0"/>
                <a:cs typeface="Times New Roman" panose="02020603050405020304" pitchFamily="18" charset="0"/>
              </a:rPr>
              <a:t>void play</a:t>
            </a:r>
          </a:p>
          <a:p>
            <a:pPr marL="0" indent="0">
              <a:buNone/>
            </a:pPr>
            <a:r>
              <a:rPr lang="en-US" sz="2400" b="1" dirty="0">
                <a:latin typeface="Times New Roman" panose="02020603050405020304" pitchFamily="18" charset="0"/>
                <a:cs typeface="Times New Roman" panose="02020603050405020304" pitchFamily="18" charset="0"/>
              </a:rPr>
              <a:t>{</a:t>
            </a:r>
          </a:p>
          <a:p>
            <a:pPr marL="0" indent="0">
              <a:buNone/>
            </a:pPr>
            <a:r>
              <a:rPr lang="en-US" sz="2400" b="1" dirty="0">
                <a:latin typeface="Times New Roman" panose="02020603050405020304" pitchFamily="18" charset="0"/>
                <a:cs typeface="Times New Roman" panose="02020603050405020304" pitchFamily="18" charset="0"/>
              </a:rPr>
              <a:t>   int a; </a:t>
            </a:r>
          </a:p>
          <a:p>
            <a:pPr marL="0" indent="0">
              <a:buNone/>
            </a:pPr>
            <a:r>
              <a:rPr lang="en-US" sz="2400" b="1" dirty="0">
                <a:latin typeface="Times New Roman" panose="02020603050405020304" pitchFamily="18" charset="0"/>
                <a:cs typeface="Times New Roman" panose="02020603050405020304" pitchFamily="18" charset="0"/>
              </a:rPr>
              <a:t>}</a:t>
            </a:r>
          </a:p>
          <a:p>
            <a:pPr marL="0" indent="0">
              <a:buNone/>
            </a:pPr>
            <a:r>
              <a:rPr lang="en-US" sz="2400" b="1" dirty="0">
                <a:latin typeface="Times New Roman" panose="02020603050405020304" pitchFamily="18" charset="0"/>
                <a:cs typeface="Times New Roman" panose="02020603050405020304" pitchFamily="18" charset="0"/>
              </a:rPr>
              <a:t>int main() </a:t>
            </a:r>
          </a:p>
          <a:p>
            <a:pPr marL="0" indent="0">
              <a:buNone/>
            </a:pPr>
            <a:r>
              <a:rPr lang="en-US" sz="2400" b="1" dirty="0">
                <a:latin typeface="Times New Roman" panose="02020603050405020304" pitchFamily="18" charset="0"/>
                <a:cs typeface="Times New Roman" panose="02020603050405020304" pitchFamily="18" charset="0"/>
              </a:rPr>
              <a:t>{</a:t>
            </a:r>
          </a:p>
          <a:p>
            <a:pPr marL="0" indent="0">
              <a:buNone/>
            </a:pPr>
            <a:r>
              <a:rPr lang="en-US" sz="2400" b="1" dirty="0">
                <a:latin typeface="Times New Roman" panose="02020603050405020304" pitchFamily="18" charset="0"/>
                <a:cs typeface="Times New Roman" panose="02020603050405020304" pitchFamily="18" charset="0"/>
              </a:rPr>
              <a:t>   int b; </a:t>
            </a:r>
          </a:p>
          <a:p>
            <a:pPr marL="0" indent="0">
              <a:buNone/>
            </a:pPr>
            <a:r>
              <a:rPr lang="en-US" sz="2400" b="1" dirty="0">
                <a:latin typeface="Times New Roman" panose="02020603050405020304" pitchFamily="18" charset="0"/>
                <a:cs typeface="Times New Roman" panose="02020603050405020304" pitchFamily="18" charset="0"/>
              </a:rPr>
              <a:t>   int c[10]; </a:t>
            </a:r>
          </a:p>
          <a:p>
            <a:pPr marL="0" indent="0">
              <a:buNone/>
            </a:pPr>
            <a:r>
              <a:rPr lang="en-US" sz="2400" b="1" dirty="0">
                <a:latin typeface="Times New Roman" panose="02020603050405020304" pitchFamily="18" charset="0"/>
                <a:cs typeface="Times New Roman" panose="02020603050405020304" pitchFamily="18" charset="0"/>
              </a:rPr>
              <a:t>   return 1;</a:t>
            </a:r>
          </a:p>
          <a:p>
            <a:pPr marL="0" indent="0">
              <a:buNone/>
            </a:pPr>
            <a:r>
              <a:rPr lang="en-US" sz="2400" b="1" dirty="0">
                <a:latin typeface="Times New Roman" panose="02020603050405020304" pitchFamily="18" charset="0"/>
                <a:cs typeface="Times New Roman" panose="02020603050405020304" pitchFamily="18" charset="0"/>
              </a:rPr>
              <a:t>}</a:t>
            </a:r>
            <a:endParaRPr lang="en-GB"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9591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AA7AA-BB29-4119-BC1A-2CB94F7EE698}"/>
              </a:ext>
            </a:extLst>
          </p:cNvPr>
          <p:cNvSpPr>
            <a:spLocks noGrp="1"/>
          </p:cNvSpPr>
          <p:nvPr>
            <p:ph type="title"/>
          </p:nvPr>
        </p:nvSpPr>
        <p:spPr/>
        <p:txBody>
          <a:bodyPr>
            <a:normAutofit fontScale="90000"/>
          </a:bodyPr>
          <a:lstStyle/>
          <a:p>
            <a:r>
              <a:rPr lang="en-GB" dirty="0"/>
              <a:t>Dynamic allocation</a:t>
            </a:r>
          </a:p>
        </p:txBody>
      </p:sp>
      <p:sp>
        <p:nvSpPr>
          <p:cNvPr id="3" name="Content Placeholder 2">
            <a:extLst>
              <a:ext uri="{FF2B5EF4-FFF2-40B4-BE49-F238E27FC236}">
                <a16:creationId xmlns:a16="http://schemas.microsoft.com/office/drawing/2014/main" id="{6E72D30B-4488-48C2-BA6E-4F0035E7A0F0}"/>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Programmers can dynamically allocate storage space while the program is running, but programmers cannot create new variable names "on the fly", and for this reason, dynamic allocation requires two criteria:</a:t>
            </a:r>
          </a:p>
          <a:p>
            <a:pPr lvl="1"/>
            <a:r>
              <a:rPr lang="en-US" sz="1800" dirty="0">
                <a:latin typeface="Times New Roman" panose="02020603050405020304" pitchFamily="18" charset="0"/>
                <a:cs typeface="Times New Roman" panose="02020603050405020304" pitchFamily="18" charset="0"/>
              </a:rPr>
              <a:t>Creating the dynamic space in memory</a:t>
            </a:r>
          </a:p>
          <a:p>
            <a:pPr lvl="1"/>
            <a:r>
              <a:rPr lang="en-US" sz="1800" dirty="0">
                <a:latin typeface="Times New Roman" panose="02020603050405020304" pitchFamily="18" charset="0"/>
                <a:cs typeface="Times New Roman" panose="02020603050405020304" pitchFamily="18" charset="0"/>
              </a:rPr>
              <a:t>Storing its address in a pointer (so that space can be accessed)</a:t>
            </a:r>
          </a:p>
          <a:p>
            <a:r>
              <a:rPr lang="en-US" sz="2000" dirty="0">
                <a:latin typeface="Times New Roman" panose="02020603050405020304" pitchFamily="18" charset="0"/>
                <a:cs typeface="Times New Roman" panose="02020603050405020304" pitchFamily="18" charset="0"/>
              </a:rPr>
              <a:t>dynamically allocated space usually placed in a program segment known as the </a:t>
            </a:r>
            <a:r>
              <a:rPr lang="en-US" sz="2000" i="1" dirty="0">
                <a:latin typeface="Times New Roman" panose="02020603050405020304" pitchFamily="18" charset="0"/>
                <a:cs typeface="Times New Roman" panose="02020603050405020304" pitchFamily="18" charset="0"/>
              </a:rPr>
              <a:t>heap</a:t>
            </a:r>
            <a:r>
              <a:rPr lang="en-US" sz="2000" dirty="0">
                <a:latin typeface="Times New Roman" panose="02020603050405020304" pitchFamily="18" charset="0"/>
                <a:cs typeface="Times New Roman" panose="02020603050405020304" pitchFamily="18" charset="0"/>
              </a:rPr>
              <a:t> or the </a:t>
            </a:r>
            <a:r>
              <a:rPr lang="en-US" sz="2000" i="1" dirty="0">
                <a:latin typeface="Times New Roman" panose="02020603050405020304" pitchFamily="18" charset="0"/>
                <a:cs typeface="Times New Roman" panose="02020603050405020304" pitchFamily="18" charset="0"/>
              </a:rPr>
              <a:t>free store</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Exact amount of space or number of items does not have to be known by the compiler in advance.</a:t>
            </a:r>
          </a:p>
          <a:p>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8114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4BDDE-95FA-4B77-AA40-FEA717B3238D}"/>
              </a:ext>
            </a:extLst>
          </p:cNvPr>
          <p:cNvSpPr>
            <a:spLocks noGrp="1"/>
          </p:cNvSpPr>
          <p:nvPr>
            <p:ph type="title"/>
          </p:nvPr>
        </p:nvSpPr>
        <p:spPr/>
        <p:txBody>
          <a:bodyPr>
            <a:normAutofit fontScale="90000"/>
          </a:bodyPr>
          <a:lstStyle/>
          <a:p>
            <a:r>
              <a:rPr lang="en-GB" dirty="0"/>
              <a:t>Dynamic Memory Allocation</a:t>
            </a:r>
          </a:p>
        </p:txBody>
      </p:sp>
      <p:sp>
        <p:nvSpPr>
          <p:cNvPr id="3" name="Content Placeholder 2">
            <a:extLst>
              <a:ext uri="{FF2B5EF4-FFF2-40B4-BE49-F238E27FC236}">
                <a16:creationId xmlns:a16="http://schemas.microsoft.com/office/drawing/2014/main" id="{8DE69806-D238-4FD6-92DD-B4E21975C6D2}"/>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C++ defines two unary operators </a:t>
            </a:r>
            <a:r>
              <a:rPr lang="en-US" sz="2000" b="1" dirty="0">
                <a:latin typeface="Times New Roman" panose="02020603050405020304" pitchFamily="18" charset="0"/>
                <a:cs typeface="Times New Roman" panose="02020603050405020304" pitchFamily="18" charset="0"/>
              </a:rPr>
              <a:t>new </a:t>
            </a:r>
            <a:r>
              <a:rPr lang="en-US" sz="2000" dirty="0">
                <a:latin typeface="Times New Roman" panose="02020603050405020304" pitchFamily="18" charset="0"/>
                <a:cs typeface="Times New Roman" panose="02020603050405020304" pitchFamily="18" charset="0"/>
              </a:rPr>
              <a:t>and </a:t>
            </a:r>
            <a:r>
              <a:rPr lang="en-US" sz="2000" b="1" dirty="0">
                <a:latin typeface="Times New Roman" panose="02020603050405020304" pitchFamily="18" charset="0"/>
                <a:cs typeface="Times New Roman" panose="02020603050405020304" pitchFamily="18" charset="0"/>
              </a:rPr>
              <a:t>delete </a:t>
            </a:r>
            <a:r>
              <a:rPr lang="en-US" sz="2000" dirty="0">
                <a:latin typeface="Times New Roman" panose="02020603050405020304" pitchFamily="18" charset="0"/>
                <a:cs typeface="Times New Roman" panose="02020603050405020304" pitchFamily="18" charset="0"/>
              </a:rPr>
              <a:t>that perform the task of allocating and deallocating memory during runtime. </a:t>
            </a:r>
          </a:p>
          <a:p>
            <a:r>
              <a:rPr lang="en-US" sz="2000" dirty="0">
                <a:latin typeface="Times New Roman" panose="02020603050405020304" pitchFamily="18" charset="0"/>
                <a:cs typeface="Times New Roman" panose="02020603050405020304" pitchFamily="18" charset="0"/>
              </a:rPr>
              <a:t>Since these operators (new and delete) operate upon free store memory (Heap memory), they are also called free store operator.</a:t>
            </a:r>
          </a:p>
          <a:p>
            <a:r>
              <a:rPr lang="en-US" b="1" dirty="0">
                <a:latin typeface="Times New Roman" panose="02020603050405020304" pitchFamily="18" charset="0"/>
                <a:cs typeface="Times New Roman" panose="02020603050405020304" pitchFamily="18" charset="0"/>
              </a:rPr>
              <a:t>Note</a:t>
            </a:r>
            <a:r>
              <a:rPr lang="en-US" dirty="0">
                <a:latin typeface="Times New Roman" panose="02020603050405020304" pitchFamily="18" charset="0"/>
                <a:cs typeface="Times New Roman" panose="02020603050405020304" pitchFamily="18" charset="0"/>
              </a:rPr>
              <a:t>: If the heap does not have enough memory to allocate, the new request indicates failure by throwing an exception std::</a:t>
            </a:r>
            <a:r>
              <a:rPr lang="en-US" dirty="0" err="1">
                <a:latin typeface="Times New Roman" panose="02020603050405020304" pitchFamily="18" charset="0"/>
                <a:cs typeface="Times New Roman" panose="02020603050405020304" pitchFamily="18" charset="0"/>
              </a:rPr>
              <a:t>bad_alloc</a:t>
            </a:r>
            <a:r>
              <a:rPr lang="en-US" dirty="0">
                <a:latin typeface="Times New Roman" panose="02020603050405020304" pitchFamily="18" charset="0"/>
                <a:cs typeface="Times New Roman" panose="02020603050405020304" pitchFamily="18" charset="0"/>
              </a:rPr>
              <a:t>, unless “</a:t>
            </a:r>
            <a:r>
              <a:rPr lang="en-US" dirty="0" err="1">
                <a:latin typeface="Times New Roman" panose="02020603050405020304" pitchFamily="18" charset="0"/>
                <a:cs typeface="Times New Roman" panose="02020603050405020304" pitchFamily="18" charset="0"/>
              </a:rPr>
              <a:t>nothrow</a:t>
            </a:r>
            <a:r>
              <a:rPr lang="en-US" dirty="0">
                <a:latin typeface="Times New Roman" panose="02020603050405020304" pitchFamily="18" charset="0"/>
                <a:cs typeface="Times New Roman" panose="02020603050405020304" pitchFamily="18" charset="0"/>
              </a:rPr>
              <a:t>”.</a:t>
            </a:r>
          </a:p>
          <a:p>
            <a:pPr lvl="1"/>
            <a:endParaRPr lang="en-GB" sz="1800" dirty="0">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EFE58E5F-5CBB-46A3-A396-551A5CBC5184}"/>
              </a:ext>
            </a:extLst>
          </p:cNvPr>
          <p:cNvSpPr>
            <a:spLocks noChangeArrowheads="1"/>
          </p:cNvSpPr>
          <p:nvPr/>
        </p:nvSpPr>
        <p:spPr bwMode="auto">
          <a:xfrm>
            <a:off x="3530990" y="4545573"/>
            <a:ext cx="4079631" cy="397516"/>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int *p = new int(25);</a:t>
            </a:r>
            <a:r>
              <a:rPr kumimoji="0" lang="en-US" altLang="en-US" sz="20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5512D298-7FB9-4095-9131-D99A1ACBFFF8}"/>
              </a:ext>
            </a:extLst>
          </p:cNvPr>
          <p:cNvSpPr>
            <a:spLocks noChangeArrowheads="1"/>
          </p:cNvSpPr>
          <p:nvPr/>
        </p:nvSpPr>
        <p:spPr bwMode="auto">
          <a:xfrm>
            <a:off x="3530990" y="5124947"/>
            <a:ext cx="4262512" cy="366739"/>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Consolas" panose="020B0609020204030204" pitchFamily="49" charset="0"/>
                <a:cs typeface="Consolas" panose="020B0609020204030204" pitchFamily="49" charset="0"/>
              </a:rPr>
              <a:t>int *p = new int[10]</a:t>
            </a:r>
            <a:r>
              <a:rPr kumimoji="0" lang="en-US" altLang="en-US"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6827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E476-16C1-4D67-ABEC-FE3E311C5A08}"/>
              </a:ext>
            </a:extLst>
          </p:cNvPr>
          <p:cNvSpPr>
            <a:spLocks noGrp="1"/>
          </p:cNvSpPr>
          <p:nvPr>
            <p:ph type="title"/>
          </p:nvPr>
        </p:nvSpPr>
        <p:spPr/>
        <p:txBody>
          <a:bodyPr>
            <a:normAutofit fontScale="90000"/>
          </a:bodyPr>
          <a:lstStyle/>
          <a:p>
            <a:r>
              <a:rPr lang="en-US" dirty="0"/>
              <a:t>key difference </a:t>
            </a:r>
            <a:endParaRPr lang="en-GB" dirty="0"/>
          </a:p>
        </p:txBody>
      </p:sp>
      <p:sp>
        <p:nvSpPr>
          <p:cNvPr id="3" name="Content Placeholder 2">
            <a:extLst>
              <a:ext uri="{FF2B5EF4-FFF2-40B4-BE49-F238E27FC236}">
                <a16:creationId xmlns:a16="http://schemas.microsoft.com/office/drawing/2014/main" id="{D9D3436C-9076-42A3-9784-40492CFAE5DB}"/>
              </a:ext>
            </a:extLst>
          </p:cNvPr>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The key difference between static and dynamic memory allocation is that in static memory allocation once the memory is allocated, the memory size is fixed while in dynamic memory allocation, once the memory is allocated, the memory size can be changed.</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3554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Case study</a:t>
            </a:r>
          </a:p>
        </p:txBody>
      </p:sp>
      <p:sp>
        <p:nvSpPr>
          <p:cNvPr id="3" name="Content Placeholder 2"/>
          <p:cNvSpPr>
            <a:spLocks noGrp="1"/>
          </p:cNvSpPr>
          <p:nvPr>
            <p:ph idx="1"/>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Define a class batsman with the following specifications:</a:t>
            </a: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Private members: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bcode                            4 digits code number</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bname                           20 characters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innings, notout, runs      integer type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batavg                           it is calculated according to the formula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batavg =runs/(innings-notout)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calcavg()                       Function to compute batavg</a:t>
            </a:r>
            <a:br>
              <a:rPr lang="en-US"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Public members: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readdata()                      Function to</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accept value from bcode, name, innings, notout 			 and invoke the function   calcavg()</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displaydata()                  Function to display the data members on the screen.</a:t>
            </a:r>
          </a:p>
        </p:txBody>
      </p:sp>
    </p:spTree>
    <p:extLst>
      <p:ext uri="{BB962C8B-B14F-4D97-AF65-F5344CB8AC3E}">
        <p14:creationId xmlns:p14="http://schemas.microsoft.com/office/powerpoint/2010/main" val="4235925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a:t>Static Members of a C++ Class</a:t>
            </a:r>
          </a:p>
        </p:txBody>
      </p:sp>
      <p:sp>
        <p:nvSpPr>
          <p:cNvPr id="3" name="Content Placeholder 2"/>
          <p:cNvSpPr>
            <a:spLocks noGrp="1"/>
          </p:cNvSpPr>
          <p:nvPr>
            <p:ph idx="1"/>
          </p:nvPr>
        </p:nvSpPr>
        <p:spPr/>
        <p:txBody>
          <a:bodyPr>
            <a:noAutofit/>
          </a:bodyPr>
          <a:lstStyle/>
          <a:p>
            <a:r>
              <a:rPr lang="en-US" sz="2800" dirty="0">
                <a:solidFill>
                  <a:srgbClr val="000000"/>
                </a:solidFill>
                <a:latin typeface="Times New Roman" panose="02020603050405020304" pitchFamily="18" charset="0"/>
                <a:cs typeface="Times New Roman" panose="02020603050405020304" pitchFamily="18" charset="0"/>
              </a:rPr>
              <a:t>It can be initialized outside the class using the scope resolution operator :: to identify which class it belongs to.</a:t>
            </a:r>
          </a:p>
          <a:p>
            <a:pPr marL="0" indent="0">
              <a:buNone/>
            </a:pPr>
            <a:endParaRPr lang="en-US" sz="2800" dirty="0">
              <a:latin typeface="Times New Roman" panose="02020603050405020304" pitchFamily="18" charset="0"/>
              <a:cs typeface="Times New Roman" panose="02020603050405020304" pitchFamily="18" charset="0"/>
            </a:endParaRPr>
          </a:p>
          <a:p>
            <a:r>
              <a:rPr lang="en-US" sz="2800" dirty="0">
                <a:solidFill>
                  <a:srgbClr val="000000"/>
                </a:solidFill>
                <a:latin typeface="Times New Roman" panose="02020603050405020304" pitchFamily="18" charset="0"/>
                <a:cs typeface="Times New Roman" panose="02020603050405020304" pitchFamily="18" charset="0"/>
              </a:rPr>
              <a:t>All static data is initialized to zero when the first object is created, if no other initialization is present.</a:t>
            </a:r>
          </a:p>
          <a:p>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8005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Concept: Static Members can be initialized outside the class</a:t>
            </a:r>
          </a:p>
        </p:txBody>
      </p:sp>
      <p:pic>
        <p:nvPicPr>
          <p:cNvPr id="4" name="Content Placeholder 3"/>
          <p:cNvPicPr>
            <a:picLocks noGrp="1" noChangeAspect="1"/>
          </p:cNvPicPr>
          <p:nvPr>
            <p:ph idx="1"/>
          </p:nvPr>
        </p:nvPicPr>
        <p:blipFill>
          <a:blip r:embed="rId2"/>
          <a:stretch>
            <a:fillRect/>
          </a:stretch>
        </p:blipFill>
        <p:spPr>
          <a:xfrm>
            <a:off x="1436186" y="2734745"/>
            <a:ext cx="3882263" cy="3317875"/>
          </a:xfrm>
          <a:prstGeom prst="rect">
            <a:avLst/>
          </a:prstGeom>
        </p:spPr>
      </p:pic>
      <p:pic>
        <p:nvPicPr>
          <p:cNvPr id="5" name="Picture 4"/>
          <p:cNvPicPr>
            <a:picLocks noChangeAspect="1"/>
          </p:cNvPicPr>
          <p:nvPr/>
        </p:nvPicPr>
        <p:blipFill>
          <a:blip r:embed="rId3"/>
          <a:stretch>
            <a:fillRect/>
          </a:stretch>
        </p:blipFill>
        <p:spPr>
          <a:xfrm>
            <a:off x="5794310" y="2734745"/>
            <a:ext cx="5262466" cy="3317876"/>
          </a:xfrm>
          <a:prstGeom prst="rect">
            <a:avLst/>
          </a:prstGeom>
        </p:spPr>
      </p:pic>
    </p:spTree>
    <p:extLst>
      <p:ext uri="{BB962C8B-B14F-4D97-AF65-F5344CB8AC3E}">
        <p14:creationId xmlns:p14="http://schemas.microsoft.com/office/powerpoint/2010/main" val="3780353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Concept: A static member is shared by all objects of the class</a:t>
            </a:r>
          </a:p>
        </p:txBody>
      </p:sp>
      <p:sp>
        <p:nvSpPr>
          <p:cNvPr id="3" name="Content Placeholder 2"/>
          <p:cNvSpPr>
            <a:spLocks noGrp="1"/>
          </p:cNvSpPr>
          <p:nvPr>
            <p:ph idx="1"/>
          </p:nvPr>
        </p:nvSpPr>
        <p:spPr/>
        <p:txBody>
          <a:bodyPr/>
          <a:lstStyle/>
          <a:p>
            <a:r>
              <a:rPr lang="en-US" dirty="0"/>
              <a:t>  </a:t>
            </a:r>
          </a:p>
        </p:txBody>
      </p:sp>
      <p:pic>
        <p:nvPicPr>
          <p:cNvPr id="4" name="Picture 3"/>
          <p:cNvPicPr>
            <a:picLocks noChangeAspect="1"/>
          </p:cNvPicPr>
          <p:nvPr/>
        </p:nvPicPr>
        <p:blipFill rotWithShape="1">
          <a:blip r:embed="rId2"/>
          <a:srcRect l="8493" t="37573" r="72674" b="23122"/>
          <a:stretch/>
        </p:blipFill>
        <p:spPr>
          <a:xfrm>
            <a:off x="927174" y="2103120"/>
            <a:ext cx="3610218" cy="4238445"/>
          </a:xfrm>
          <a:prstGeom prst="rect">
            <a:avLst/>
          </a:prstGeom>
        </p:spPr>
      </p:pic>
      <p:pic>
        <p:nvPicPr>
          <p:cNvPr id="5" name="Picture 4"/>
          <p:cNvPicPr>
            <a:picLocks noChangeAspect="1"/>
          </p:cNvPicPr>
          <p:nvPr/>
        </p:nvPicPr>
        <p:blipFill rotWithShape="1">
          <a:blip r:embed="rId2"/>
          <a:srcRect l="48974" t="40855" r="25065" b="46564"/>
          <a:stretch/>
        </p:blipFill>
        <p:spPr>
          <a:xfrm>
            <a:off x="5068516" y="3575228"/>
            <a:ext cx="4747847" cy="1294227"/>
          </a:xfrm>
          <a:prstGeom prst="rect">
            <a:avLst/>
          </a:prstGeom>
        </p:spPr>
      </p:pic>
    </p:spTree>
    <p:extLst>
      <p:ext uri="{BB962C8B-B14F-4D97-AF65-F5344CB8AC3E}">
        <p14:creationId xmlns:p14="http://schemas.microsoft.com/office/powerpoint/2010/main" val="889200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Static Member Functions of a C++ Class</a:t>
            </a:r>
          </a:p>
        </p:txBody>
      </p:sp>
      <p:sp>
        <p:nvSpPr>
          <p:cNvPr id="3" name="Content Placeholder 2"/>
          <p:cNvSpPr>
            <a:spLocks noGrp="1"/>
          </p:cNvSpPr>
          <p:nvPr>
            <p:ph idx="1"/>
          </p:nvPr>
        </p:nvSpPr>
        <p:spPr/>
        <p:txBody>
          <a:bodyPr>
            <a:normAutofit/>
          </a:bodyPr>
          <a:lstStyle/>
          <a:p>
            <a:r>
              <a:rPr lang="en-US" sz="2800" dirty="0"/>
              <a:t>By declaring a function member as static, you make it independent of any particular object of the class</a:t>
            </a:r>
          </a:p>
          <a:p>
            <a:endParaRPr lang="en-US" sz="2800" dirty="0"/>
          </a:p>
          <a:p>
            <a:r>
              <a:rPr lang="en-US" sz="2800" dirty="0"/>
              <a:t>A static member function can be called even if no objects of the class exist and the </a:t>
            </a:r>
            <a:r>
              <a:rPr lang="en-US" sz="2800" b="1" dirty="0"/>
              <a:t>static</a:t>
            </a:r>
            <a:r>
              <a:rPr lang="en-US" sz="2800" dirty="0"/>
              <a:t> functions are accessed using only the class name and the scope resolution operator </a:t>
            </a:r>
            <a:r>
              <a:rPr lang="en-US" sz="2800" b="1" dirty="0"/>
              <a:t>::</a:t>
            </a:r>
            <a:r>
              <a:rPr lang="en-US" sz="2800" dirty="0"/>
              <a:t>.</a:t>
            </a:r>
          </a:p>
        </p:txBody>
      </p:sp>
    </p:spTree>
    <p:extLst>
      <p:ext uri="{BB962C8B-B14F-4D97-AF65-F5344CB8AC3E}">
        <p14:creationId xmlns:p14="http://schemas.microsoft.com/office/powerpoint/2010/main" val="569383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Static Member Functions of a C++ Class</a:t>
            </a:r>
          </a:p>
        </p:txBody>
      </p:sp>
      <p:sp>
        <p:nvSpPr>
          <p:cNvPr id="3" name="Content Placeholder 2"/>
          <p:cNvSpPr>
            <a:spLocks noGrp="1"/>
          </p:cNvSpPr>
          <p:nvPr>
            <p:ph idx="1"/>
          </p:nvPr>
        </p:nvSpPr>
        <p:spPr>
          <a:xfrm>
            <a:off x="1402493" y="3199483"/>
            <a:ext cx="9601196" cy="3318936"/>
          </a:xfrm>
        </p:spPr>
        <p:txBody>
          <a:bodyPr>
            <a:normAutofit/>
          </a:bodyPr>
          <a:lstStyle/>
          <a:p>
            <a:r>
              <a:rPr lang="en-US" sz="2800" dirty="0"/>
              <a:t>A static member function can only access static data member, other static member functions and any other functions from outside the class.</a:t>
            </a:r>
          </a:p>
          <a:p>
            <a:endParaRPr lang="en-US" sz="2800" dirty="0"/>
          </a:p>
        </p:txBody>
      </p:sp>
    </p:spTree>
    <p:extLst>
      <p:ext uri="{BB962C8B-B14F-4D97-AF65-F5344CB8AC3E}">
        <p14:creationId xmlns:p14="http://schemas.microsoft.com/office/powerpoint/2010/main" val="3196508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300" dirty="0"/>
              <a:t>Concept: A static member function can only access static data membe</a:t>
            </a:r>
            <a:r>
              <a:rPr lang="en-US" dirty="0"/>
              <a:t>r</a:t>
            </a:r>
          </a:p>
        </p:txBody>
      </p:sp>
      <p:pic>
        <p:nvPicPr>
          <p:cNvPr id="4" name="Content Placeholder 3"/>
          <p:cNvPicPr>
            <a:picLocks noGrp="1" noChangeAspect="1"/>
          </p:cNvPicPr>
          <p:nvPr>
            <p:ph idx="1"/>
          </p:nvPr>
        </p:nvPicPr>
        <p:blipFill>
          <a:blip r:embed="rId2"/>
          <a:stretch>
            <a:fillRect/>
          </a:stretch>
        </p:blipFill>
        <p:spPr>
          <a:xfrm>
            <a:off x="1795343" y="2604116"/>
            <a:ext cx="3998967" cy="3317875"/>
          </a:xfrm>
          <a:prstGeom prst="rect">
            <a:avLst/>
          </a:prstGeom>
        </p:spPr>
      </p:pic>
      <p:pic>
        <p:nvPicPr>
          <p:cNvPr id="5" name="Picture 4"/>
          <p:cNvPicPr>
            <a:picLocks noChangeAspect="1"/>
          </p:cNvPicPr>
          <p:nvPr/>
        </p:nvPicPr>
        <p:blipFill>
          <a:blip r:embed="rId3"/>
          <a:stretch>
            <a:fillRect/>
          </a:stretch>
        </p:blipFill>
        <p:spPr>
          <a:xfrm>
            <a:off x="6096000" y="2604115"/>
            <a:ext cx="4800598" cy="3317875"/>
          </a:xfrm>
          <a:prstGeom prst="rect">
            <a:avLst/>
          </a:prstGeom>
        </p:spPr>
      </p:pic>
    </p:spTree>
    <p:extLst>
      <p:ext uri="{BB962C8B-B14F-4D97-AF65-F5344CB8AC3E}">
        <p14:creationId xmlns:p14="http://schemas.microsoft.com/office/powerpoint/2010/main" val="1902531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Concept: A static member function can only access other static member functions</a:t>
            </a:r>
          </a:p>
        </p:txBody>
      </p:sp>
      <p:pic>
        <p:nvPicPr>
          <p:cNvPr id="4" name="Content Placeholder 3"/>
          <p:cNvPicPr>
            <a:picLocks noGrp="1" noChangeAspect="1"/>
          </p:cNvPicPr>
          <p:nvPr>
            <p:ph idx="1"/>
          </p:nvPr>
        </p:nvPicPr>
        <p:blipFill>
          <a:blip r:embed="rId2"/>
          <a:stretch>
            <a:fillRect/>
          </a:stretch>
        </p:blipFill>
        <p:spPr>
          <a:xfrm>
            <a:off x="1779795" y="2576124"/>
            <a:ext cx="4406401" cy="3432790"/>
          </a:xfrm>
          <a:prstGeom prst="rect">
            <a:avLst/>
          </a:prstGeom>
        </p:spPr>
      </p:pic>
      <p:pic>
        <p:nvPicPr>
          <p:cNvPr id="5" name="Picture 4"/>
          <p:cNvPicPr>
            <a:picLocks noChangeAspect="1"/>
          </p:cNvPicPr>
          <p:nvPr/>
        </p:nvPicPr>
        <p:blipFill>
          <a:blip r:embed="rId3"/>
          <a:stretch>
            <a:fillRect/>
          </a:stretch>
        </p:blipFill>
        <p:spPr>
          <a:xfrm>
            <a:off x="6465821" y="2538801"/>
            <a:ext cx="4740244" cy="3507435"/>
          </a:xfrm>
          <a:prstGeom prst="rect">
            <a:avLst/>
          </a:prstGeom>
        </p:spPr>
      </p:pic>
    </p:spTree>
    <p:extLst>
      <p:ext uri="{BB962C8B-B14F-4D97-AF65-F5344CB8AC3E}">
        <p14:creationId xmlns:p14="http://schemas.microsoft.com/office/powerpoint/2010/main" val="3581974102"/>
      </p:ext>
    </p:extLst>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3336</TotalTime>
  <Words>1284</Words>
  <Application>Microsoft Office PowerPoint</Application>
  <PresentationFormat>Widescreen</PresentationFormat>
  <Paragraphs>105</Paragraphs>
  <Slides>26</Slides>
  <Notes>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Century Gothic</vt:lpstr>
      <vt:lpstr>Consolas</vt:lpstr>
      <vt:lpstr>Times New Roman</vt:lpstr>
      <vt:lpstr>Old Standard TT</vt:lpstr>
      <vt:lpstr>Calibri</vt:lpstr>
      <vt:lpstr>Monaco</vt:lpstr>
      <vt:lpstr>Arial</vt:lpstr>
      <vt:lpstr>Paperback</vt:lpstr>
      <vt:lpstr>Week Five– Class One</vt:lpstr>
      <vt:lpstr>Static Members of a C++ Class</vt:lpstr>
      <vt:lpstr>Static Members of a C++ Class</vt:lpstr>
      <vt:lpstr>Concept: Static Members can be initialized outside the class</vt:lpstr>
      <vt:lpstr>Concept: A static member is shared by all objects of the class</vt:lpstr>
      <vt:lpstr>Static Member Functions of a C++ Class</vt:lpstr>
      <vt:lpstr>Static Member Functions of a C++ Class</vt:lpstr>
      <vt:lpstr>Concept: A static member function can only access static data member</vt:lpstr>
      <vt:lpstr>Concept: A static member function can only access other static member functions</vt:lpstr>
      <vt:lpstr>Concept: A static member function can be called even if no objects of the class exist</vt:lpstr>
      <vt:lpstr>Inline-Function</vt:lpstr>
      <vt:lpstr>Why we need?</vt:lpstr>
      <vt:lpstr>Inline Function</vt:lpstr>
      <vt:lpstr>Syntax</vt:lpstr>
      <vt:lpstr>Inline Function</vt:lpstr>
      <vt:lpstr>Inline Function</vt:lpstr>
      <vt:lpstr>When to use Inline function? </vt:lpstr>
      <vt:lpstr>PowerPoint Presentation</vt:lpstr>
      <vt:lpstr>Inline functions provide following advantages</vt:lpstr>
      <vt:lpstr>What is Memory Allocation?</vt:lpstr>
      <vt:lpstr>Static Allocation </vt:lpstr>
      <vt:lpstr>Example</vt:lpstr>
      <vt:lpstr>Dynamic allocation</vt:lpstr>
      <vt:lpstr>Dynamic Memory Allocation</vt:lpstr>
      <vt:lpstr>key difference </vt:lpstr>
      <vt:lpstr>Case study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(OOP)</dc:title>
  <dc:creator>Administrator</dc:creator>
  <cp:lastModifiedBy>Rawal Abbasi</cp:lastModifiedBy>
  <cp:revision>29</cp:revision>
  <dcterms:modified xsi:type="dcterms:W3CDTF">2024-02-14T05:41:19Z</dcterms:modified>
</cp:coreProperties>
</file>